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slide" Target="slides/slide4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what you see when you first load a corpus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how you change the full screen view, to get a better look at a single tool (word cloud, see title)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Word cloud sizes words by raw frequency, highlighting general trends. What do you see?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Insurance a big topic in 2009, see count, filter trends view</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Clicking on document in trends view updates reader and contexts, so you can see how term is used in context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Change bottom left window to "phrases" to see common combinations of words. I've sorted by count of phrase, to see most common</a:t>
            </a:r>
            <a:endParaRPr/>
          </a:p>
          <a:p>
            <a:pPr indent="0" lvl="0" marL="0">
              <a:spcBef>
                <a:spcPts val="0"/>
              </a:spcBef>
              <a:spcAft>
                <a:spcPts val="0"/>
              </a:spcAft>
              <a:buNone/>
            </a:pPr>
            <a:r>
              <a:t/>
            </a:r>
            <a:endParaRPr/>
          </a:p>
          <a:p>
            <a:pPr indent="0" lvl="0" marL="0">
              <a:spcBef>
                <a:spcPts val="0"/>
              </a:spcBef>
              <a:spcAft>
                <a:spcPts val="0"/>
              </a:spcAft>
              <a:buNone/>
            </a:pPr>
            <a:r>
              <a:rPr lang="en"/>
              <a:t>Could take this info and compare to pushes for ACA in congress, see how Obama used bully pulpit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Phrases, trends updates when we change term, but reader, contexts doesn't.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 also look at distribution of particular phrases, like this "that's why" that is so common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Now we can see how it's used in context. Phrases don't get highlighted in reader, but can still find them. "That's why" is a rhetorical strategy Obama used in speeches: fact :: that's why :: actions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Point out different parts of interface:</a:t>
            </a:r>
            <a:endParaRPr/>
          </a:p>
          <a:p>
            <a:pPr indent="-298450" lvl="0" marL="457200" rtl="0">
              <a:spcBef>
                <a:spcPts val="0"/>
              </a:spcBef>
              <a:spcAft>
                <a:spcPts val="0"/>
              </a:spcAft>
              <a:buSzPts val="1100"/>
              <a:buChar char="-"/>
            </a:pPr>
            <a:r>
              <a:rPr lang="en"/>
              <a:t>Active words (missing that's)</a:t>
            </a:r>
            <a:endParaRPr/>
          </a:p>
          <a:p>
            <a:pPr indent="-298450" lvl="0" marL="457200" rtl="0">
              <a:spcBef>
                <a:spcPts val="0"/>
              </a:spcBef>
              <a:spcAft>
                <a:spcPts val="0"/>
              </a:spcAft>
              <a:buSzPts val="1100"/>
              <a:buChar char="-"/>
            </a:pPr>
            <a:r>
              <a:rPr lang="en"/>
              <a:t>Overall timeline</a:t>
            </a:r>
            <a:endParaRPr/>
          </a:p>
          <a:p>
            <a:pPr indent="-298450" lvl="0" marL="457200" rtl="0">
              <a:spcBef>
                <a:spcPts val="0"/>
              </a:spcBef>
              <a:spcAft>
                <a:spcPts val="0"/>
              </a:spcAft>
              <a:buSzPts val="1100"/>
              <a:buChar char="-"/>
            </a:pPr>
            <a:r>
              <a:rPr lang="en"/>
              <a:t>Terms for single document</a:t>
            </a:r>
            <a:endParaRPr/>
          </a:p>
          <a:p>
            <a:pPr indent="-298450" lvl="0" marL="457200">
              <a:spcBef>
                <a:spcPts val="0"/>
              </a:spcBef>
              <a:spcAft>
                <a:spcPts val="0"/>
              </a:spcAft>
              <a:buSzPts val="1100"/>
              <a:buChar char="-"/>
            </a:pPr>
            <a:r>
              <a:rPr lang="en"/>
              <a:t>Search box and options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Highlight a term to see trends in its use throughout text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Highlight more words, see where they diverge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odd, talking about health, but not insurance, care, or reform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Bit funkier to get back here to look at actual text. Need corpus view to select document, need to remember document name</a:t>
            </a:r>
            <a:endParaRPr/>
          </a:p>
          <a:p>
            <a:pPr indent="0" lvl="0" marL="0">
              <a:spcBef>
                <a:spcPts val="0"/>
              </a:spcBef>
              <a:spcAft>
                <a:spcPts val="0"/>
              </a:spcAft>
              <a:buNone/>
            </a:pPr>
            <a:r>
              <a:rPr lang="en"/>
              <a:t>But we can see that this is announcement of pick for FDA admins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 also look at different trends in how terms are used, for instance talking about costs less than other terms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Look at another tool in text analysis, topic modeling</a:t>
            </a:r>
            <a:endParaRPr/>
          </a:p>
          <a:p>
            <a:pPr indent="0" lvl="0" marL="0">
              <a:spcBef>
                <a:spcPts val="0"/>
              </a:spcBef>
              <a:spcAft>
                <a:spcPts val="0"/>
              </a:spcAft>
              <a:buNone/>
            </a:pPr>
            <a:r>
              <a:t/>
            </a:r>
            <a:endParaRPr/>
          </a:p>
          <a:p>
            <a:pPr indent="0" lvl="0" marL="0">
              <a:spcBef>
                <a:spcPts val="0"/>
              </a:spcBef>
              <a:spcAft>
                <a:spcPts val="0"/>
              </a:spcAft>
              <a:buNone/>
            </a:pPr>
            <a:r>
              <a:rPr lang="en"/>
              <a:t>The basic idea of topic modeling is to identify groups of words that appear together more often than you'd expect if you had a randomized bag of words. These groups of words that occur together often are stand-ins for the idea of a topic. Voyant has a topic modeling view, shown here, but it's one that doesn't scale very well. The sparklines visualization shows that we only have up to July for topic scores, although the options you're given don't indicate that it should. Voyant has a decent illustration of what topic modeling should be, but the implementation is buggy.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Now we're going to talk about Mallet, which is a more robust text analysis tool, especially for topic modelling, which is something that Voyant doesn't really do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Some of you may not be familiar or comfortable with command line or terminal applications, so here's an analogy to ease you into it. Imagine an application you access online. It has different options that you set up through a form, and then you run it, and it does stuff for you. A command line application usually works in much the same way, it just doesn't show you the form. You're still setting options, but you're doing it in a different way. Both sides say the same thing, but the terminal version does it more concisely.</a:t>
            </a:r>
            <a:endParaRPr/>
          </a:p>
          <a:p>
            <a:pPr indent="0" lvl="0" marL="0">
              <a:spcBef>
                <a:spcPts val="0"/>
              </a:spcBef>
              <a:spcAft>
                <a:spcPts val="0"/>
              </a:spcAft>
              <a:buNone/>
            </a:pPr>
            <a:r>
              <a:t/>
            </a:r>
            <a:endParaRPr/>
          </a:p>
          <a:p>
            <a:pPr indent="0" lvl="0" marL="0">
              <a:spcBef>
                <a:spcPts val="0"/>
              </a:spcBef>
              <a:spcAft>
                <a:spcPts val="0"/>
              </a:spcAft>
              <a:buNone/>
            </a:pPr>
            <a:r>
              <a:rPr lang="en"/>
              <a:t>Since you don't have to look at every option at once, commands can be concise while still providing dozens and dozens of options without cluttering what you interact with. To find out what options are available, you have to look at documentation, or sometimes help documentation, which you can usually get at with the --help flag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Let's take a very simple example, one where we can see how a computer understands text. </a:t>
            </a:r>
            <a:endParaRPr/>
          </a:p>
          <a:p>
            <a:pPr indent="0" lvl="0" marL="0">
              <a:spcBef>
                <a:spcPts val="0"/>
              </a:spcBef>
              <a:spcAft>
                <a:spcPts val="0"/>
              </a:spcAft>
              <a:buNone/>
            </a:pPr>
            <a:r>
              <a:t/>
            </a:r>
            <a:endParaRPr/>
          </a:p>
          <a:p>
            <a:pPr indent="0" lvl="0" marL="0">
              <a:spcBef>
                <a:spcPts val="0"/>
              </a:spcBef>
              <a:spcAft>
                <a:spcPts val="0"/>
              </a:spcAft>
              <a:buNone/>
            </a:pPr>
            <a:r>
              <a:rPr lang="en"/>
              <a:t>[animate in sentence]</a:t>
            </a:r>
            <a:endParaRPr/>
          </a:p>
          <a:p>
            <a:pPr indent="0" lvl="0" marL="0">
              <a:spcBef>
                <a:spcPts val="0"/>
              </a:spcBef>
              <a:spcAft>
                <a:spcPts val="0"/>
              </a:spcAft>
              <a:buNone/>
            </a:pPr>
            <a:r>
              <a:rPr lang="en"/>
              <a:t>We're interested in the words that are being used in a text, so we need the computer to understand what words are. </a:t>
            </a:r>
            <a:endParaRPr/>
          </a:p>
          <a:p>
            <a:pPr indent="0" lvl="0" marL="0">
              <a:spcBef>
                <a:spcPts val="0"/>
              </a:spcBef>
              <a:spcAft>
                <a:spcPts val="0"/>
              </a:spcAft>
              <a:buNone/>
            </a:pPr>
            <a:r>
              <a:t/>
            </a:r>
            <a:endParaRPr/>
          </a:p>
          <a:p>
            <a:pPr indent="0" lvl="0" marL="0">
              <a:spcBef>
                <a:spcPts val="0"/>
              </a:spcBef>
              <a:spcAft>
                <a:spcPts val="0"/>
              </a:spcAft>
              <a:buNone/>
            </a:pPr>
            <a:r>
              <a:rPr lang="en"/>
              <a:t>[animate in word braces]</a:t>
            </a:r>
            <a:endParaRPr/>
          </a:p>
          <a:p>
            <a:pPr indent="0" lvl="0" marL="0">
              <a:spcBef>
                <a:spcPts val="0"/>
              </a:spcBef>
              <a:spcAft>
                <a:spcPts val="0"/>
              </a:spcAft>
              <a:buNone/>
            </a:pPr>
            <a:r>
              <a:rPr lang="en"/>
              <a:t>However, the computer really only understands letters.</a:t>
            </a:r>
            <a:endParaRPr/>
          </a:p>
          <a:p>
            <a:pPr indent="0" lvl="0" marL="0">
              <a:spcBef>
                <a:spcPts val="0"/>
              </a:spcBef>
              <a:spcAft>
                <a:spcPts val="0"/>
              </a:spcAft>
              <a:buNone/>
            </a:pPr>
            <a:r>
              <a:t/>
            </a:r>
            <a:endParaRPr/>
          </a:p>
          <a:p>
            <a:pPr indent="0" lvl="0" marL="0">
              <a:spcBef>
                <a:spcPts val="0"/>
              </a:spcBef>
              <a:spcAft>
                <a:spcPts val="0"/>
              </a:spcAft>
              <a:buNone/>
            </a:pPr>
            <a:r>
              <a:rPr lang="en"/>
              <a:t>[animate in letter braces]</a:t>
            </a:r>
            <a:endParaRPr/>
          </a:p>
          <a:p>
            <a:pPr indent="0" lvl="0" marL="0">
              <a:spcBef>
                <a:spcPts val="0"/>
              </a:spcBef>
              <a:spcAft>
                <a:spcPts val="0"/>
              </a:spcAft>
              <a:buNone/>
            </a:pPr>
            <a:r>
              <a:rPr lang="en"/>
              <a:t>At an even lower level, the computer understands characters as a set of eight bits (ones and zeros) each. Spaces, punctuation, and other non-letter things are also characters, and the computer can only treat them differently from letter characters if we tell it to. We can do this, but sometimes these low-level concerns come up. For instance, if you're analyzing sentence structure, you might want to use punctuation to end a sentence. What happens in abbreviations and professional titles then? It's difficult to get a computer to understand context, even in the very simple case of determining whether a period is being used to end a sentence or to abbreviate a word. Fortunately, we've been using computers to analyze text for long enough that there are good routines for processing language, at least for English. Voyant, the tool we'll be using, automatically separates letters into words for us, so you don't need to worry too much about it for now.</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Mallet has some options to make things even easier for us. The documentation will point you towards command line options, but you can replace those with a single config file that you can modify and reuse. I recommend this because it's easy to forget what options you specified in the terminal 6 months ago, but if you have the config file, you know exactly what you did.</a:t>
            </a:r>
            <a:endParaRPr/>
          </a:p>
          <a:p>
            <a:pPr indent="0" lvl="0" marL="0">
              <a:spcBef>
                <a:spcPts val="0"/>
              </a:spcBef>
              <a:spcAft>
                <a:spcPts val="0"/>
              </a:spcAft>
              <a:buNone/>
            </a:pPr>
            <a:r>
              <a:t/>
            </a:r>
            <a:endParaRPr/>
          </a:p>
          <a:p>
            <a:pPr indent="0" lvl="0" marL="0">
              <a:spcBef>
                <a:spcPts val="0"/>
              </a:spcBef>
              <a:spcAft>
                <a:spcPts val="0"/>
              </a:spcAft>
              <a:buNone/>
            </a:pPr>
            <a:r>
              <a:rPr lang="en"/>
              <a:t>To do topic modeling with mallet, first we have to make a special file for it to use for its topic modeling, that it creates from our corpus, or folder of documents. We tell it where the corpus is, where we want the output, that we want to remove common words from the model (like "and" and "the"), and that we care about the sequence of the words and want to preserve them in our analysis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With the mallet-ready corpus prepared, we can do the actual topic modeling. We have to give it some more options in this case:</a:t>
            </a:r>
            <a:endParaRPr/>
          </a:p>
          <a:p>
            <a:pPr indent="-298450" lvl="0" marL="457200" rtl="0">
              <a:spcBef>
                <a:spcPts val="0"/>
              </a:spcBef>
              <a:spcAft>
                <a:spcPts val="0"/>
              </a:spcAft>
              <a:buSzPts val="1100"/>
              <a:buChar char="-"/>
            </a:pPr>
            <a:r>
              <a:rPr lang="en"/>
              <a:t>The corpus</a:t>
            </a:r>
            <a:endParaRPr/>
          </a:p>
          <a:p>
            <a:pPr indent="-298450" lvl="0" marL="457200" rtl="0">
              <a:spcBef>
                <a:spcPts val="0"/>
              </a:spcBef>
              <a:spcAft>
                <a:spcPts val="0"/>
              </a:spcAft>
              <a:buSzPts val="1100"/>
              <a:buChar char="-"/>
            </a:pPr>
            <a:r>
              <a:rPr lang="en"/>
              <a:t>The number of topics</a:t>
            </a:r>
            <a:endParaRPr/>
          </a:p>
          <a:p>
            <a:pPr indent="-298450" lvl="0" marL="457200" rtl="0">
              <a:spcBef>
                <a:spcPts val="0"/>
              </a:spcBef>
              <a:spcAft>
                <a:spcPts val="0"/>
              </a:spcAft>
              <a:buSzPts val="1100"/>
              <a:buChar char="-"/>
            </a:pPr>
            <a:r>
              <a:rPr lang="en"/>
              <a:t>A reusable output state</a:t>
            </a:r>
            <a:endParaRPr/>
          </a:p>
          <a:p>
            <a:pPr indent="-298450" lvl="0" marL="457200" rtl="0">
              <a:spcBef>
                <a:spcPts val="0"/>
              </a:spcBef>
              <a:spcAft>
                <a:spcPts val="0"/>
              </a:spcAft>
              <a:buSzPts val="1100"/>
              <a:buChar char="-"/>
            </a:pPr>
            <a:r>
              <a:rPr lang="en"/>
              <a:t>Where we want the topic scores for each document</a:t>
            </a:r>
            <a:endParaRPr/>
          </a:p>
          <a:p>
            <a:pPr indent="-298450" lvl="0" marL="457200" rtl="0">
              <a:spcBef>
                <a:spcPts val="0"/>
              </a:spcBef>
              <a:spcAft>
                <a:spcPts val="0"/>
              </a:spcAft>
              <a:buSzPts val="1100"/>
              <a:buChar char="-"/>
            </a:pPr>
            <a:r>
              <a:rPr lang="en"/>
              <a:t>Where we want the keys for each topic</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When you run the command, you'll see something like this. Topic modelling is an iterative process, and Mallet shows you what the topics look like as they're being formed. There's an element of randomness, so you might not see the same words in the same order, but you'll probably see very similar groupings of words overall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the raw text output of the analysis. Looks kinda hairy, but if you copy and paste it into a spreadsheet...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It looks a bit better. Still pretty impenetrable though. Maybe some headers would help?</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Getting better. I'm counting from 0 on the topics because Mallet does too, and it'll make things easier in a bit. Let's get the important part out of the filename, the date.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Copy the data into a new sheet and split the text to columns</a:t>
            </a:r>
            <a:r>
              <a:rPr lang="en"/>
              <a: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Using the custom separator "/" we get this...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And splitting the filename on the underscore gets us some isolated dates like we want, so I can copy that column back into our data.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And here it is, our dates in place. Now we can start interpreting what's going on here. First, we'll need our topic keys, so we know what these topics are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Only identical words match. You'll often find that systems are case sensitive, so that a capitalized word is not the same as an uncapitalized word.</a:t>
            </a:r>
            <a:endParaRPr/>
          </a:p>
          <a:p>
            <a:pPr indent="0" lvl="0" marL="0">
              <a:spcBef>
                <a:spcPts val="0"/>
              </a:spcBef>
              <a:spcAft>
                <a:spcPts val="0"/>
              </a:spcAft>
              <a:buNone/>
            </a:pPr>
            <a:r>
              <a:t/>
            </a:r>
            <a:endParaRPr/>
          </a:p>
          <a:p>
            <a:pPr indent="0" lvl="0" marL="0">
              <a:spcBef>
                <a:spcPts val="0"/>
              </a:spcBef>
              <a:spcAft>
                <a:spcPts val="0"/>
              </a:spcAft>
              <a:buNone/>
            </a:pPr>
            <a:r>
              <a:rPr lang="en"/>
              <a:t>Different forms of the same word are also not recognized as the same word, and this requires a more sophisticated approach to solve, and even then only imperfectly</a:t>
            </a:r>
            <a:endParaRPr/>
          </a:p>
          <a:p>
            <a:pPr indent="0" lvl="0" marL="0">
              <a:spcBef>
                <a:spcPts val="0"/>
              </a:spcBef>
              <a:spcAft>
                <a:spcPts val="0"/>
              </a:spcAft>
              <a:buNone/>
            </a:pPr>
            <a:r>
              <a:t/>
            </a:r>
            <a:endParaRPr/>
          </a:p>
          <a:p>
            <a:pPr indent="0" lvl="0" marL="0">
              <a:spcBef>
                <a:spcPts val="0"/>
              </a:spcBef>
              <a:spcAft>
                <a:spcPts val="0"/>
              </a:spcAft>
              <a:buNone/>
            </a:pPr>
            <a:r>
              <a:rPr lang="en"/>
              <a:t>Sometimes you get OCR errors or typos that throw off your analysis as well, just watch for them.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topic keys look a bit like what we had before, so let's copy that into a new sheet in our spreadsheet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I've added some column headers, and we're just going to worry about Topic and Words. Weight is something you can mess with if you're getting further into the math behind topic modeling, which we will not. We've just used the defaults that Mallet gave us, which are good enough.</a:t>
            </a:r>
            <a:endParaRPr/>
          </a:p>
          <a:p>
            <a:pPr indent="0" lvl="0" marL="0">
              <a:spcBef>
                <a:spcPts val="0"/>
              </a:spcBef>
              <a:spcAft>
                <a:spcPts val="0"/>
              </a:spcAft>
              <a:buNone/>
            </a:pPr>
            <a:r>
              <a:t/>
            </a:r>
            <a:endParaRPr/>
          </a:p>
          <a:p>
            <a:pPr indent="0" lvl="0" marL="0">
              <a:spcBef>
                <a:spcPts val="0"/>
              </a:spcBef>
              <a:spcAft>
                <a:spcPts val="0"/>
              </a:spcAft>
              <a:buNone/>
            </a:pPr>
            <a:r>
              <a:rPr lang="en"/>
              <a:t>This is where you start interpreting topic modeling. You'll want to give short names to the topics for ease of use.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I've assigned labels that make some sense to me, although I might change the "Filler" topics eventually. Let's make some graphs of our own!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If I do some kind of unappealing things to the chart, you can see some other things, like insurance trends, and that the president talks about the military around military holidays like Veteran's Day in November. Like we did with term frequencies that we noticed, we can compare these to other events to see what was happening. Also, the fact that all of these ideas seem intuitive make a good case for this being useful for larger datasets, or ones that we know less about to begin with, so that we can get a sense of them at scale even if we don't read every one.</a:t>
            </a:r>
            <a:endParaRPr/>
          </a:p>
          <a:p>
            <a:pPr indent="0" lvl="0" marL="0">
              <a:spcBef>
                <a:spcPts val="0"/>
              </a:spcBef>
              <a:spcAft>
                <a:spcPts val="0"/>
              </a:spcAft>
              <a:buNone/>
            </a:pPr>
            <a:r>
              <a:t/>
            </a:r>
            <a:endParaRPr/>
          </a:p>
          <a:p>
            <a:pPr indent="0" lvl="0" marL="0">
              <a:spcBef>
                <a:spcPts val="0"/>
              </a:spcBef>
              <a:spcAft>
                <a:spcPts val="0"/>
              </a:spcAft>
              <a:buNone/>
            </a:pPr>
            <a:r>
              <a:rPr lang="en"/>
              <a:t>Pairing the results of topic modelling with more high-powered visualization tools like tableau can be even more fun, and can let you see and interrogate trends even more quickly, while tools like D3 can help with creating robust, durable visualizations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You can use a ready made installation of Voyant online, or you can download and install it locally. Either way you access the tool through your browser, but the local version is only running on your computer, as opposed to on someone else's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what you see when you get to Voyant, either on the web or locally. This is where you upload your corpus.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our corpus. Metadata in filenames, plain text of speeches. Acquired via scrape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where I scraped data from. Good place to try out some scraping, but be nice. Generous timers and such.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8"/>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5" y="3158252"/>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8" cy="152400"/>
            <a:chOff x="1346429" y="1011300"/>
            <a:chExt cx="6452100" cy="152400"/>
          </a:xfrm>
        </p:grpSpPr>
        <p:cxnSp>
          <p:nvCxnSpPr>
            <p:cNvPr id="13" name="Shape 13"/>
            <p:cNvCxnSpPr/>
            <p:nvPr/>
          </p:nvCxnSpPr>
          <p:spPr>
            <a:xfrm rot="10800000">
              <a:off x="1346429"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9"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8" cy="152400"/>
            <a:chOff x="1346435" y="3969088"/>
            <a:chExt cx="6452100" cy="152400"/>
          </a:xfrm>
        </p:grpSpPr>
        <p:cxnSp>
          <p:nvCxnSpPr>
            <p:cNvPr id="16" name="Shape 16"/>
            <p:cNvCxnSpPr/>
            <p:nvPr/>
          </p:nvCxnSpPr>
          <p:spPr>
            <a:xfrm>
              <a:off x="1346435" y="4121488"/>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8"/>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dk2"/>
                </a:solidFill>
                <a:latin typeface="Open Sans"/>
                <a:ea typeface="Open Sans"/>
                <a:cs typeface="Open Sans"/>
                <a:sym typeface="Open Sans"/>
              </a:rPr>
              <a:t>‹#›</a:t>
            </a:fld>
            <a:endParaRPr sz="1000">
              <a:solidFill>
                <a:schemeClr val="dk2"/>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hyperlink" Target="http://www.presidency.ucsb.edu/satradio.ph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ctrTitle"/>
          </p:nvPr>
        </p:nvSpPr>
        <p:spPr>
          <a:xfrm>
            <a:off x="1004150" y="1827964"/>
            <a:ext cx="7136700" cy="1022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Basic Text Analysis</a:t>
            </a:r>
            <a:endParaRPr/>
          </a:p>
        </p:txBody>
      </p:sp>
      <p:sp>
        <p:nvSpPr>
          <p:cNvPr id="67" name="Shape 67"/>
          <p:cNvSpPr txBox="1"/>
          <p:nvPr>
            <p:ph idx="1" type="subTitle"/>
          </p:nvPr>
        </p:nvSpPr>
        <p:spPr>
          <a:xfrm>
            <a:off x="2137225" y="2850053"/>
            <a:ext cx="4870500" cy="1022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Jeremy Guillette</a:t>
            </a:r>
            <a:endParaRPr/>
          </a:p>
          <a:p>
            <a:pPr indent="0" lvl="0" marL="0">
              <a:spcBef>
                <a:spcPts val="0"/>
              </a:spcBef>
              <a:spcAft>
                <a:spcPts val="0"/>
              </a:spcAft>
              <a:buNone/>
            </a:pPr>
            <a:r>
              <a:t/>
            </a:r>
            <a:endParaRPr sz="1400"/>
          </a:p>
          <a:p>
            <a:pPr indent="0" lvl="0" marL="0">
              <a:spcBef>
                <a:spcPts val="0"/>
              </a:spcBef>
              <a:spcAft>
                <a:spcPts val="0"/>
              </a:spcAft>
              <a:buNone/>
            </a:pPr>
            <a:r>
              <a:rPr lang="en" sz="1400"/>
              <a:t>History Department Digital Scholarship Facilitator</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300713" y="0"/>
            <a:ext cx="8542576" cy="5143499"/>
          </a:xfrm>
          <a:prstGeom prst="rect">
            <a:avLst/>
          </a:prstGeom>
          <a:noFill/>
          <a:ln>
            <a:noFill/>
          </a:ln>
        </p:spPr>
      </p:pic>
      <p:sp>
        <p:nvSpPr>
          <p:cNvPr id="170" name="Shape 170"/>
          <p:cNvSpPr/>
          <p:nvPr/>
        </p:nvSpPr>
        <p:spPr>
          <a:xfrm>
            <a:off x="543300" y="773500"/>
            <a:ext cx="2707200" cy="23022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a:off x="3195425" y="773550"/>
            <a:ext cx="2707200" cy="23022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a:off x="5834100" y="773500"/>
            <a:ext cx="2707200" cy="23022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a:off x="603875" y="3075750"/>
            <a:ext cx="3985500" cy="16344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nvSpPr>
        <p:spPr>
          <a:xfrm>
            <a:off x="4589375" y="3075750"/>
            <a:ext cx="3957000" cy="16344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75" name="Shape 175"/>
          <p:cNvGrpSpPr/>
          <p:nvPr/>
        </p:nvGrpSpPr>
        <p:grpSpPr>
          <a:xfrm>
            <a:off x="674925" y="773550"/>
            <a:ext cx="6670825" cy="2564950"/>
            <a:chOff x="674925" y="773550"/>
            <a:chExt cx="6670825" cy="2564950"/>
          </a:xfrm>
        </p:grpSpPr>
        <p:sp>
          <p:nvSpPr>
            <p:cNvPr id="176" name="Shape 176"/>
            <p:cNvSpPr/>
            <p:nvPr/>
          </p:nvSpPr>
          <p:spPr>
            <a:xfrm>
              <a:off x="674925" y="773550"/>
              <a:ext cx="1513200" cy="2628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a:off x="3299625" y="773550"/>
              <a:ext cx="1218600" cy="2628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nvSpPr>
          <p:spPr>
            <a:xfrm>
              <a:off x="5966950" y="773550"/>
              <a:ext cx="1378800" cy="2628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nvSpPr>
          <p:spPr>
            <a:xfrm>
              <a:off x="4641675" y="3075700"/>
              <a:ext cx="1325400" cy="2628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a:off x="709100" y="3075700"/>
              <a:ext cx="1798800" cy="2628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1" name="Shape 181"/>
          <p:cNvSpPr/>
          <p:nvPr/>
        </p:nvSpPr>
        <p:spPr>
          <a:xfrm>
            <a:off x="8240975" y="618075"/>
            <a:ext cx="142200" cy="1554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0"/>
                                        </p:tgtEl>
                                      </p:cBhvr>
                                    </p:animEffect>
                                    <p:set>
                                      <p:cBhvr>
                                        <p:cTn dur="1" fill="hold">
                                          <p:stCondLst>
                                            <p:cond delay="1000"/>
                                          </p:stCondLst>
                                        </p:cTn>
                                        <p:tgtEl>
                                          <p:spTgt spid="1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1"/>
                                        </p:tgtEl>
                                      </p:cBhvr>
                                    </p:animEffect>
                                    <p:set>
                                      <p:cBhvr>
                                        <p:cTn dur="1" fill="hold">
                                          <p:stCondLst>
                                            <p:cond delay="1000"/>
                                          </p:stCondLst>
                                        </p:cTn>
                                        <p:tgtEl>
                                          <p:spTgt spid="1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2"/>
                                        </p:tgtEl>
                                      </p:cBhvr>
                                    </p:animEffect>
                                    <p:set>
                                      <p:cBhvr>
                                        <p:cTn dur="1" fill="hold">
                                          <p:stCondLst>
                                            <p:cond delay="1000"/>
                                          </p:stCondLst>
                                        </p:cTn>
                                        <p:tgtEl>
                                          <p:spTgt spid="1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3"/>
                                        </p:tgtEl>
                                      </p:cBhvr>
                                    </p:animEffect>
                                    <p:set>
                                      <p:cBhvr>
                                        <p:cTn dur="1" fill="hold">
                                          <p:stCondLst>
                                            <p:cond delay="1000"/>
                                          </p:stCondLst>
                                        </p:cTn>
                                        <p:tgtEl>
                                          <p:spTgt spid="1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4"/>
                                        </p:tgtEl>
                                      </p:cBhvr>
                                    </p:animEffect>
                                    <p:set>
                                      <p:cBhvr>
                                        <p:cTn dur="1" fill="hold">
                                          <p:stCondLst>
                                            <p:cond delay="1000"/>
                                          </p:stCondLst>
                                        </p:cTn>
                                        <p:tgtEl>
                                          <p:spTgt spid="1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5"/>
                                        </p:tgtEl>
                                      </p:cBhvr>
                                    </p:animEffect>
                                    <p:set>
                                      <p:cBhvr>
                                        <p:cTn dur="1" fill="hold">
                                          <p:stCondLst>
                                            <p:cond delay="1000"/>
                                          </p:stCondLst>
                                        </p:cTn>
                                        <p:tgtEl>
                                          <p:spTgt spid="1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300713" y="0"/>
            <a:ext cx="8542576"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291375" y="0"/>
            <a:ext cx="8561255"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Shape 196"/>
          <p:cNvPicPr preferRelativeResize="0"/>
          <p:nvPr/>
        </p:nvPicPr>
        <p:blipFill>
          <a:blip r:embed="rId3">
            <a:alphaModFix/>
          </a:blip>
          <a:stretch>
            <a:fillRect/>
          </a:stretch>
        </p:blipFill>
        <p:spPr>
          <a:xfrm>
            <a:off x="291375" y="0"/>
            <a:ext cx="8561255" cy="5143499"/>
          </a:xfrm>
          <a:prstGeom prst="rect">
            <a:avLst/>
          </a:prstGeom>
          <a:noFill/>
          <a:ln>
            <a:noFill/>
          </a:ln>
        </p:spPr>
      </p:pic>
      <p:sp>
        <p:nvSpPr>
          <p:cNvPr id="197" name="Shape 197"/>
          <p:cNvSpPr/>
          <p:nvPr/>
        </p:nvSpPr>
        <p:spPr>
          <a:xfrm>
            <a:off x="6957075" y="778525"/>
            <a:ext cx="502500" cy="1770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300713" y="0"/>
            <a:ext cx="8542576" cy="5143499"/>
          </a:xfrm>
          <a:prstGeom prst="rect">
            <a:avLst/>
          </a:prstGeom>
          <a:noFill/>
          <a:ln>
            <a:noFill/>
          </a:ln>
        </p:spPr>
      </p:pic>
      <p:sp>
        <p:nvSpPr>
          <p:cNvPr id="203" name="Shape 203"/>
          <p:cNvSpPr/>
          <p:nvPr/>
        </p:nvSpPr>
        <p:spPr>
          <a:xfrm>
            <a:off x="2257650" y="113250"/>
            <a:ext cx="4628700" cy="898500"/>
          </a:xfrm>
          <a:prstGeom prst="curvedDownArrow">
            <a:avLst>
              <a:gd fmla="val 25000" name="adj1"/>
              <a:gd fmla="val 50000" name="adj2"/>
              <a:gd fmla="val 25000" name="adj3"/>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7" name="Shape 207"/>
        <p:cNvGrpSpPr/>
        <p:nvPr/>
      </p:nvGrpSpPr>
      <p:grpSpPr>
        <a:xfrm>
          <a:off x="0" y="0"/>
          <a:ext cx="0" cy="0"/>
          <a:chOff x="0" y="0"/>
          <a:chExt cx="0" cy="0"/>
        </a:xfrm>
      </p:grpSpPr>
      <p:pic>
        <p:nvPicPr>
          <p:cNvPr id="208" name="Shape 208"/>
          <p:cNvPicPr preferRelativeResize="0"/>
          <p:nvPr/>
        </p:nvPicPr>
        <p:blipFill>
          <a:blip r:embed="rId3">
            <a:alphaModFix/>
          </a:blip>
          <a:stretch>
            <a:fillRect/>
          </a:stretch>
        </p:blipFill>
        <p:spPr>
          <a:xfrm>
            <a:off x="300713" y="0"/>
            <a:ext cx="8542576" cy="5143499"/>
          </a:xfrm>
          <a:prstGeom prst="rect">
            <a:avLst/>
          </a:prstGeom>
          <a:noFill/>
          <a:ln>
            <a:noFill/>
          </a:ln>
        </p:spPr>
      </p:pic>
      <p:sp>
        <p:nvSpPr>
          <p:cNvPr id="209" name="Shape 209"/>
          <p:cNvSpPr/>
          <p:nvPr/>
        </p:nvSpPr>
        <p:spPr>
          <a:xfrm flipH="1">
            <a:off x="4083675" y="184025"/>
            <a:ext cx="3418500" cy="828000"/>
          </a:xfrm>
          <a:prstGeom prst="curvedDownArrow">
            <a:avLst>
              <a:gd fmla="val 25000" name="adj1"/>
              <a:gd fmla="val 50000" name="adj2"/>
              <a:gd fmla="val 25000" name="adj3"/>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a:off x="8521200" y="1373025"/>
            <a:ext cx="573300" cy="2703600"/>
          </a:xfrm>
          <a:prstGeom prst="curvedLeftArrow">
            <a:avLst>
              <a:gd fmla="val 25000" name="adj1"/>
              <a:gd fmla="val 50000" name="adj2"/>
              <a:gd fmla="val 25000" name="adj3"/>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300713" y="0"/>
            <a:ext cx="8542576" cy="5143499"/>
          </a:xfrm>
          <a:prstGeom prst="rect">
            <a:avLst/>
          </a:prstGeom>
          <a:noFill/>
          <a:ln>
            <a:noFill/>
          </a:ln>
        </p:spPr>
      </p:pic>
      <p:sp>
        <p:nvSpPr>
          <p:cNvPr id="216" name="Shape 216"/>
          <p:cNvSpPr/>
          <p:nvPr/>
        </p:nvSpPr>
        <p:spPr>
          <a:xfrm>
            <a:off x="1939200" y="3092825"/>
            <a:ext cx="573300" cy="2124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a:off x="3000825" y="3276825"/>
            <a:ext cx="474300" cy="219300"/>
          </a:xfrm>
          <a:prstGeom prst="rect">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Shape 222"/>
          <p:cNvPicPr preferRelativeResize="0"/>
          <p:nvPr/>
        </p:nvPicPr>
        <p:blipFill>
          <a:blip r:embed="rId3">
            <a:alphaModFix/>
          </a:blip>
          <a:stretch>
            <a:fillRect/>
          </a:stretch>
        </p:blipFill>
        <p:spPr>
          <a:xfrm>
            <a:off x="300713" y="0"/>
            <a:ext cx="8542576" cy="5143499"/>
          </a:xfrm>
          <a:prstGeom prst="rect">
            <a:avLst/>
          </a:prstGeom>
          <a:noFill/>
          <a:ln>
            <a:noFill/>
          </a:ln>
        </p:spPr>
      </p:pic>
      <p:sp>
        <p:nvSpPr>
          <p:cNvPr id="223" name="Shape 223"/>
          <p:cNvSpPr/>
          <p:nvPr/>
        </p:nvSpPr>
        <p:spPr>
          <a:xfrm>
            <a:off x="0" y="1613650"/>
            <a:ext cx="608700" cy="2526600"/>
          </a:xfrm>
          <a:prstGeom prst="curvedRightArrow">
            <a:avLst>
              <a:gd fmla="val 25000" name="adj1"/>
              <a:gd fmla="val 50000" name="adj2"/>
              <a:gd fmla="val 25000" name="adj3"/>
            </a:avLst>
          </a:prstGeom>
          <a:solidFill>
            <a:srgbClr val="FF0000"/>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Shape 228"/>
          <p:cNvPicPr preferRelativeResize="0"/>
          <p:nvPr/>
        </p:nvPicPr>
        <p:blipFill>
          <a:blip r:embed="rId3">
            <a:alphaModFix/>
          </a:blip>
          <a:stretch>
            <a:fillRect/>
          </a:stretch>
        </p:blipFill>
        <p:spPr>
          <a:xfrm>
            <a:off x="300713" y="0"/>
            <a:ext cx="8542576" cy="5143499"/>
          </a:xfrm>
          <a:prstGeom prst="rect">
            <a:avLst/>
          </a:prstGeom>
          <a:noFill/>
          <a:ln>
            <a:noFill/>
          </a:ln>
        </p:spPr>
      </p:pic>
      <p:sp>
        <p:nvSpPr>
          <p:cNvPr id="229" name="Shape 229"/>
          <p:cNvSpPr/>
          <p:nvPr/>
        </p:nvSpPr>
        <p:spPr>
          <a:xfrm>
            <a:off x="3956275" y="2349700"/>
            <a:ext cx="1953300" cy="927000"/>
          </a:xfrm>
          <a:prstGeom prst="bentArrow">
            <a:avLst>
              <a:gd fmla="val 25000" name="adj1"/>
              <a:gd fmla="val 25000" name="adj2"/>
              <a:gd fmla="val 25000" name="adj3"/>
              <a:gd fmla="val 43750" name="adj4"/>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300713" y="0"/>
            <a:ext cx="8542576"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1304850"/>
            <a:ext cx="8520600" cy="1538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11000"/>
              <a:t>bit.ly/DFvoyant</a:t>
            </a:r>
            <a:endParaRPr sz="11000"/>
          </a:p>
        </p:txBody>
      </p:sp>
      <p:sp>
        <p:nvSpPr>
          <p:cNvPr id="73" name="Shape 73"/>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Shape 239"/>
          <p:cNvPicPr preferRelativeResize="0"/>
          <p:nvPr/>
        </p:nvPicPr>
        <p:blipFill>
          <a:blip r:embed="rId3">
            <a:alphaModFix/>
          </a:blip>
          <a:stretch>
            <a:fillRect/>
          </a:stretch>
        </p:blipFill>
        <p:spPr>
          <a:xfrm>
            <a:off x="300700" y="0"/>
            <a:ext cx="8542591"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Shape 244"/>
          <p:cNvPicPr preferRelativeResize="0"/>
          <p:nvPr/>
        </p:nvPicPr>
        <p:blipFill>
          <a:blip r:embed="rId3">
            <a:alphaModFix/>
          </a:blip>
          <a:stretch>
            <a:fillRect/>
          </a:stretch>
        </p:blipFill>
        <p:spPr>
          <a:xfrm>
            <a:off x="300713" y="0"/>
            <a:ext cx="8542576" cy="5143499"/>
          </a:xfrm>
          <a:prstGeom prst="rect">
            <a:avLst/>
          </a:prstGeom>
          <a:noFill/>
          <a:ln>
            <a:noFill/>
          </a:ln>
        </p:spPr>
      </p:pic>
      <p:sp>
        <p:nvSpPr>
          <p:cNvPr id="245" name="Shape 245"/>
          <p:cNvSpPr/>
          <p:nvPr/>
        </p:nvSpPr>
        <p:spPr>
          <a:xfrm>
            <a:off x="661550" y="1043775"/>
            <a:ext cx="1286400" cy="1764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a:off x="786500" y="1264275"/>
            <a:ext cx="7703400" cy="529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a:off x="3792850" y="1830275"/>
            <a:ext cx="1499400" cy="2616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a:off x="639500" y="4395600"/>
            <a:ext cx="3421500" cy="213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Shape 253"/>
          <p:cNvPicPr preferRelativeResize="0"/>
          <p:nvPr/>
        </p:nvPicPr>
        <p:blipFill>
          <a:blip r:embed="rId3">
            <a:alphaModFix/>
          </a:blip>
          <a:stretch>
            <a:fillRect/>
          </a:stretch>
        </p:blipFill>
        <p:spPr>
          <a:xfrm>
            <a:off x="300700" y="0"/>
            <a:ext cx="8542576"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Shape 258"/>
          <p:cNvPicPr preferRelativeResize="0"/>
          <p:nvPr/>
        </p:nvPicPr>
        <p:blipFill>
          <a:blip r:embed="rId3">
            <a:alphaModFix/>
          </a:blip>
          <a:stretch>
            <a:fillRect/>
          </a:stretch>
        </p:blipFill>
        <p:spPr>
          <a:xfrm>
            <a:off x="300713" y="0"/>
            <a:ext cx="8542576"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Shape 263"/>
          <p:cNvPicPr preferRelativeResize="0"/>
          <p:nvPr/>
        </p:nvPicPr>
        <p:blipFill>
          <a:blip r:embed="rId3">
            <a:alphaModFix/>
          </a:blip>
          <a:stretch>
            <a:fillRect/>
          </a:stretch>
        </p:blipFill>
        <p:spPr>
          <a:xfrm>
            <a:off x="300713" y="0"/>
            <a:ext cx="8542576"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300713" y="0"/>
            <a:ext cx="8542576"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Shape 273"/>
          <p:cNvPicPr preferRelativeResize="0"/>
          <p:nvPr/>
        </p:nvPicPr>
        <p:blipFill>
          <a:blip r:embed="rId3">
            <a:alphaModFix/>
          </a:blip>
          <a:stretch>
            <a:fillRect/>
          </a:stretch>
        </p:blipFill>
        <p:spPr>
          <a:xfrm>
            <a:off x="300713" y="0"/>
            <a:ext cx="8542576"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291375" y="0"/>
            <a:ext cx="8561255"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idx="1" type="subTitle"/>
          </p:nvPr>
        </p:nvSpPr>
        <p:spPr>
          <a:xfrm>
            <a:off x="265500" y="3010125"/>
            <a:ext cx="4045200" cy="123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mallet.cs.umass.edu</a:t>
            </a:r>
            <a:endParaRPr/>
          </a:p>
        </p:txBody>
      </p:sp>
      <p:sp>
        <p:nvSpPr>
          <p:cNvPr id="284" name="Shape 28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Char char="●"/>
            </a:pPr>
            <a:r>
              <a:rPr lang="en"/>
              <a:t>Text analysis tool</a:t>
            </a:r>
            <a:endParaRPr/>
          </a:p>
          <a:p>
            <a:pPr indent="-342900" lvl="0" marL="457200" rtl="0">
              <a:spcBef>
                <a:spcPts val="0"/>
              </a:spcBef>
              <a:spcAft>
                <a:spcPts val="0"/>
              </a:spcAft>
              <a:buSzPts val="1800"/>
              <a:buChar char="●"/>
            </a:pPr>
            <a:r>
              <a:rPr lang="en"/>
              <a:t>Runs from command line</a:t>
            </a:r>
            <a:endParaRPr/>
          </a:p>
          <a:p>
            <a:pPr indent="-342900" lvl="0" marL="457200" rtl="0">
              <a:spcBef>
                <a:spcPts val="0"/>
              </a:spcBef>
              <a:spcAft>
                <a:spcPts val="0"/>
              </a:spcAft>
              <a:buSzPts val="1800"/>
              <a:buChar char="●"/>
            </a:pPr>
            <a:r>
              <a:rPr lang="en"/>
              <a:t>Gives raw data output</a:t>
            </a:r>
            <a:endParaRPr/>
          </a:p>
          <a:p>
            <a:pPr indent="-342900" lvl="0" marL="457200">
              <a:spcBef>
                <a:spcPts val="0"/>
              </a:spcBef>
              <a:spcAft>
                <a:spcPts val="0"/>
              </a:spcAft>
              <a:buSzPts val="1800"/>
              <a:buChar char="●"/>
            </a:pPr>
            <a:r>
              <a:rPr lang="en"/>
              <a:t>Very scalable</a:t>
            </a:r>
            <a:endParaRPr/>
          </a:p>
        </p:txBody>
      </p:sp>
      <p:pic>
        <p:nvPicPr>
          <p:cNvPr id="285" name="Shape 285"/>
          <p:cNvPicPr preferRelativeResize="0"/>
          <p:nvPr/>
        </p:nvPicPr>
        <p:blipFill>
          <a:blip r:embed="rId3">
            <a:alphaModFix/>
          </a:blip>
          <a:stretch>
            <a:fillRect/>
          </a:stretch>
        </p:blipFill>
        <p:spPr>
          <a:xfrm>
            <a:off x="1296013" y="2133388"/>
            <a:ext cx="1984167" cy="876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grpSp>
        <p:nvGrpSpPr>
          <p:cNvPr id="290" name="Shape 290"/>
          <p:cNvGrpSpPr/>
          <p:nvPr/>
        </p:nvGrpSpPr>
        <p:grpSpPr>
          <a:xfrm>
            <a:off x="580350" y="540600"/>
            <a:ext cx="3375900" cy="4062300"/>
            <a:chOff x="580350" y="540600"/>
            <a:chExt cx="3375900" cy="4062300"/>
          </a:xfrm>
        </p:grpSpPr>
        <p:sp>
          <p:nvSpPr>
            <p:cNvPr id="291" name="Shape 291"/>
            <p:cNvSpPr/>
            <p:nvPr/>
          </p:nvSpPr>
          <p:spPr>
            <a:xfrm>
              <a:off x="580350" y="540600"/>
              <a:ext cx="3375900" cy="4062300"/>
            </a:xfrm>
            <a:prstGeom prst="rect">
              <a:avLst/>
            </a:prstGeom>
            <a:solidFill>
              <a:srgbClr val="FFFFFF"/>
            </a:solidFill>
            <a:ln cap="flat" cmpd="sng" w="3810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2" name="Shape 292"/>
            <p:cNvSpPr txBox="1"/>
            <p:nvPr/>
          </p:nvSpPr>
          <p:spPr>
            <a:xfrm>
              <a:off x="700650" y="665300"/>
              <a:ext cx="3135300" cy="475500"/>
            </a:xfrm>
            <a:prstGeom prst="rect">
              <a:avLst/>
            </a:prstGeom>
            <a:noFill/>
            <a:ln cap="flat" cmpd="sng" w="3810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rPr lang="en" sz="1200"/>
                <a:t>→ /Users/Jeremy/mallet/bin/mallet</a:t>
              </a:r>
              <a:endParaRPr sz="1200"/>
            </a:p>
          </p:txBody>
        </p:sp>
        <p:sp>
          <p:nvSpPr>
            <p:cNvPr id="293" name="Shape 293"/>
            <p:cNvSpPr txBox="1"/>
            <p:nvPr/>
          </p:nvSpPr>
          <p:spPr>
            <a:xfrm>
              <a:off x="700650" y="1316400"/>
              <a:ext cx="3135300" cy="431700"/>
            </a:xfrm>
            <a:prstGeom prst="rect">
              <a:avLst/>
            </a:prstGeom>
            <a:noFill/>
            <a:ln>
              <a:noFill/>
            </a:ln>
          </p:spPr>
          <p:txBody>
            <a:bodyPr anchorCtr="0" anchor="b" bIns="91425" lIns="91425" spcFirstLastPara="1" rIns="91425" wrap="square" tIns="91425">
              <a:noAutofit/>
            </a:bodyPr>
            <a:lstStyle/>
            <a:p>
              <a:pPr indent="0" lvl="0" marL="0">
                <a:spcBef>
                  <a:spcPts val="0"/>
                </a:spcBef>
                <a:spcAft>
                  <a:spcPts val="0"/>
                </a:spcAft>
                <a:buNone/>
              </a:pPr>
              <a:r>
                <a:rPr lang="en" sz="1200"/>
                <a:t>Input:</a:t>
              </a:r>
              <a:endParaRPr sz="1200"/>
            </a:p>
          </p:txBody>
        </p:sp>
        <p:sp>
          <p:nvSpPr>
            <p:cNvPr id="294" name="Shape 294"/>
            <p:cNvSpPr txBox="1"/>
            <p:nvPr/>
          </p:nvSpPr>
          <p:spPr>
            <a:xfrm>
              <a:off x="700650" y="1748100"/>
              <a:ext cx="3135300" cy="431700"/>
            </a:xfrm>
            <a:prstGeom prst="rect">
              <a:avLst/>
            </a:prstGeom>
            <a:no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/Users/Jeremy/Documents/obama</a:t>
              </a:r>
              <a:endParaRPr sz="1200"/>
            </a:p>
          </p:txBody>
        </p:sp>
        <p:sp>
          <p:nvSpPr>
            <p:cNvPr id="295" name="Shape 295"/>
            <p:cNvSpPr txBox="1"/>
            <p:nvPr/>
          </p:nvSpPr>
          <p:spPr>
            <a:xfrm>
              <a:off x="700650" y="2179800"/>
              <a:ext cx="3135300" cy="4317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1200"/>
                <a:t>Output</a:t>
              </a:r>
              <a:r>
                <a:rPr lang="en" sz="1200"/>
                <a:t>:</a:t>
              </a:r>
              <a:endParaRPr sz="1200"/>
            </a:p>
          </p:txBody>
        </p:sp>
        <p:sp>
          <p:nvSpPr>
            <p:cNvPr id="296" name="Shape 296"/>
            <p:cNvSpPr txBox="1"/>
            <p:nvPr/>
          </p:nvSpPr>
          <p:spPr>
            <a:xfrm>
              <a:off x="700650" y="2611500"/>
              <a:ext cx="3135300" cy="431700"/>
            </a:xfrm>
            <a:prstGeom prst="rect">
              <a:avLst/>
            </a:prstGeom>
            <a:noFill/>
            <a:ln cap="flat" cmpd="sng" w="19050">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t>/Users/Jeremy/Documents/obama.mallet</a:t>
              </a:r>
              <a:endParaRPr sz="1200"/>
            </a:p>
          </p:txBody>
        </p:sp>
        <p:sp>
          <p:nvSpPr>
            <p:cNvPr id="297" name="Shape 297"/>
            <p:cNvSpPr txBox="1"/>
            <p:nvPr/>
          </p:nvSpPr>
          <p:spPr>
            <a:xfrm>
              <a:off x="700650" y="3043200"/>
              <a:ext cx="3135300" cy="4317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n" sz="1200"/>
                <a:t>Remove Stopwords</a:t>
              </a:r>
              <a:r>
                <a:rPr lang="en" sz="1200"/>
                <a:t>:</a:t>
              </a:r>
              <a:endParaRPr sz="1200"/>
            </a:p>
          </p:txBody>
        </p:sp>
        <p:sp>
          <p:nvSpPr>
            <p:cNvPr id="298" name="Shape 298"/>
            <p:cNvSpPr/>
            <p:nvPr/>
          </p:nvSpPr>
          <p:spPr>
            <a:xfrm>
              <a:off x="750150" y="3517475"/>
              <a:ext cx="169800" cy="169800"/>
            </a:xfrm>
            <a:prstGeom prst="ellipse">
              <a:avLst/>
            </a:prstGeom>
            <a:solidFill>
              <a:schemeClr val="lt1"/>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9" name="Shape 299"/>
            <p:cNvSpPr/>
            <p:nvPr/>
          </p:nvSpPr>
          <p:spPr>
            <a:xfrm>
              <a:off x="2353200" y="3517475"/>
              <a:ext cx="169800" cy="169800"/>
            </a:xfrm>
            <a:prstGeom prst="ellipse">
              <a:avLst/>
            </a:prstGeom>
            <a:solidFill>
              <a:schemeClr val="lt1"/>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p:nvPr/>
          </p:nvSpPr>
          <p:spPr>
            <a:xfrm>
              <a:off x="796200" y="3563525"/>
              <a:ext cx="77700" cy="77700"/>
            </a:xfrm>
            <a:prstGeom prst="ellipse">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1" name="Shape 301"/>
            <p:cNvSpPr txBox="1"/>
            <p:nvPr/>
          </p:nvSpPr>
          <p:spPr>
            <a:xfrm>
              <a:off x="919950" y="3517475"/>
              <a:ext cx="1142100" cy="169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200"/>
                <a:t>True</a:t>
              </a:r>
              <a:endParaRPr sz="1200"/>
            </a:p>
          </p:txBody>
        </p:sp>
        <p:sp>
          <p:nvSpPr>
            <p:cNvPr id="302" name="Shape 302"/>
            <p:cNvSpPr txBox="1"/>
            <p:nvPr/>
          </p:nvSpPr>
          <p:spPr>
            <a:xfrm>
              <a:off x="2523000" y="3517475"/>
              <a:ext cx="1142100" cy="169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200"/>
                <a:t>False</a:t>
              </a:r>
              <a:endParaRPr sz="1200"/>
            </a:p>
          </p:txBody>
        </p:sp>
      </p:grpSp>
      <p:sp>
        <p:nvSpPr>
          <p:cNvPr id="303" name="Shape 303"/>
          <p:cNvSpPr/>
          <p:nvPr/>
        </p:nvSpPr>
        <p:spPr>
          <a:xfrm>
            <a:off x="3956250" y="2105850"/>
            <a:ext cx="753000" cy="931800"/>
          </a:xfrm>
          <a:prstGeom prst="mathEqual">
            <a:avLst>
              <a:gd fmla="val 23520" name="adj1"/>
              <a:gd fmla="val 11760" name="adj2"/>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txBox="1"/>
          <p:nvPr/>
        </p:nvSpPr>
        <p:spPr>
          <a:xfrm>
            <a:off x="4709250" y="540600"/>
            <a:ext cx="4065600" cy="4062300"/>
          </a:xfrm>
          <a:prstGeom prst="rect">
            <a:avLst/>
          </a:prstGeom>
          <a:solidFill>
            <a:srgbClr val="434343"/>
          </a:solidFill>
          <a:ln cap="flat" cmpd="sng" w="38100">
            <a:solidFill>
              <a:schemeClr val="dk2"/>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accent3"/>
                </a:solidFill>
                <a:latin typeface="Courier New"/>
                <a:ea typeface="Courier New"/>
                <a:cs typeface="Courier New"/>
                <a:sym typeface="Courier New"/>
              </a:rPr>
              <a:t>&gt; /Users/Jeremy/mallet/bin/mallet --input /Users/Jeremy/Documents/obama --output /Users/Jeremy/Documents/obama.mallet --remove-stopwords</a:t>
            </a:r>
            <a:endParaRPr sz="1200">
              <a:solidFill>
                <a:schemeClr val="accent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 computers understand text?</a:t>
            </a:r>
            <a:endParaRPr/>
          </a:p>
        </p:txBody>
      </p:sp>
      <p:sp>
        <p:nvSpPr>
          <p:cNvPr id="79" name="Shape 79"/>
          <p:cNvSpPr txBox="1"/>
          <p:nvPr/>
        </p:nvSpPr>
        <p:spPr>
          <a:xfrm>
            <a:off x="473250" y="1517025"/>
            <a:ext cx="8197500" cy="1799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8000">
                <a:latin typeface="Courier New"/>
                <a:ea typeface="Courier New"/>
                <a:cs typeface="Courier New"/>
                <a:sym typeface="Courier New"/>
              </a:rPr>
              <a:t>See Spot run.</a:t>
            </a:r>
            <a:endParaRPr b="1" sz="8000">
              <a:latin typeface="Courier New"/>
              <a:ea typeface="Courier New"/>
              <a:cs typeface="Courier New"/>
              <a:sym typeface="Courier New"/>
            </a:endParaRPr>
          </a:p>
        </p:txBody>
      </p:sp>
      <p:grpSp>
        <p:nvGrpSpPr>
          <p:cNvPr id="80" name="Shape 80"/>
          <p:cNvGrpSpPr/>
          <p:nvPr/>
        </p:nvGrpSpPr>
        <p:grpSpPr>
          <a:xfrm>
            <a:off x="643025" y="3033150"/>
            <a:ext cx="7848300" cy="465000"/>
            <a:chOff x="643025" y="3033150"/>
            <a:chExt cx="7848300" cy="465000"/>
          </a:xfrm>
        </p:grpSpPr>
        <p:sp>
          <p:nvSpPr>
            <p:cNvPr id="81" name="Shape 81"/>
            <p:cNvSpPr/>
            <p:nvPr/>
          </p:nvSpPr>
          <p:spPr>
            <a:xfrm rot="-5400000">
              <a:off x="2658650"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3268225"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rot="-5400000">
              <a:off x="3877800"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2049075"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rot="-5400000">
              <a:off x="1439500"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29925"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rot="-5400000">
              <a:off x="4487375"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5096950"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 name="Shape 89"/>
            <p:cNvSpPr/>
            <p:nvPr/>
          </p:nvSpPr>
          <p:spPr>
            <a:xfrm rot="-5400000">
              <a:off x="5706525"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 name="Shape 90"/>
            <p:cNvSpPr/>
            <p:nvPr/>
          </p:nvSpPr>
          <p:spPr>
            <a:xfrm rot="-5400000">
              <a:off x="6316100"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nvSpPr>
          <p:spPr>
            <a:xfrm rot="-5400000">
              <a:off x="6925675"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rot="-5400000">
              <a:off x="7535250"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p:nvPr/>
          </p:nvSpPr>
          <p:spPr>
            <a:xfrm rot="-5400000">
              <a:off x="8144825" y="2846250"/>
              <a:ext cx="159600" cy="5334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txBox="1"/>
            <p:nvPr/>
          </p:nvSpPr>
          <p:spPr>
            <a:xfrm>
              <a:off x="760625" y="3192750"/>
              <a:ext cx="298200" cy="305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200"/>
                <a:t>S</a:t>
              </a:r>
              <a:endParaRPr sz="1200"/>
            </a:p>
          </p:txBody>
        </p:sp>
        <p:sp>
          <p:nvSpPr>
            <p:cNvPr id="95" name="Shape 95"/>
            <p:cNvSpPr txBox="1"/>
            <p:nvPr/>
          </p:nvSpPr>
          <p:spPr>
            <a:xfrm>
              <a:off x="1370200"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a:t>
              </a:r>
              <a:endParaRPr sz="1200"/>
            </a:p>
          </p:txBody>
        </p:sp>
        <p:sp>
          <p:nvSpPr>
            <p:cNvPr id="96" name="Shape 96"/>
            <p:cNvSpPr txBox="1"/>
            <p:nvPr/>
          </p:nvSpPr>
          <p:spPr>
            <a:xfrm>
              <a:off x="1979775"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a:t>
              </a:r>
              <a:endParaRPr sz="1200"/>
            </a:p>
          </p:txBody>
        </p:sp>
        <p:sp>
          <p:nvSpPr>
            <p:cNvPr id="97" name="Shape 97"/>
            <p:cNvSpPr txBox="1"/>
            <p:nvPr/>
          </p:nvSpPr>
          <p:spPr>
            <a:xfrm>
              <a:off x="2589350"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 </a:t>
              </a:r>
              <a:endParaRPr sz="1200"/>
            </a:p>
          </p:txBody>
        </p:sp>
        <p:sp>
          <p:nvSpPr>
            <p:cNvPr id="98" name="Shape 98"/>
            <p:cNvSpPr txBox="1"/>
            <p:nvPr/>
          </p:nvSpPr>
          <p:spPr>
            <a:xfrm>
              <a:off x="3198925"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a:t>
              </a:r>
              <a:endParaRPr sz="1200"/>
            </a:p>
          </p:txBody>
        </p:sp>
        <p:sp>
          <p:nvSpPr>
            <p:cNvPr id="99" name="Shape 99"/>
            <p:cNvSpPr txBox="1"/>
            <p:nvPr/>
          </p:nvSpPr>
          <p:spPr>
            <a:xfrm>
              <a:off x="3808500"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t>
              </a:r>
              <a:endParaRPr sz="1200"/>
            </a:p>
          </p:txBody>
        </p:sp>
        <p:sp>
          <p:nvSpPr>
            <p:cNvPr id="100" name="Shape 100"/>
            <p:cNvSpPr txBox="1"/>
            <p:nvPr/>
          </p:nvSpPr>
          <p:spPr>
            <a:xfrm>
              <a:off x="4418075"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a:t>
              </a:r>
              <a:endParaRPr sz="1200"/>
            </a:p>
          </p:txBody>
        </p:sp>
        <p:sp>
          <p:nvSpPr>
            <p:cNvPr id="101" name="Shape 101"/>
            <p:cNvSpPr txBox="1"/>
            <p:nvPr/>
          </p:nvSpPr>
          <p:spPr>
            <a:xfrm>
              <a:off x="5027650"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a:t>
              </a:r>
              <a:endParaRPr sz="1200"/>
            </a:p>
          </p:txBody>
        </p:sp>
        <p:sp>
          <p:nvSpPr>
            <p:cNvPr id="102" name="Shape 102"/>
            <p:cNvSpPr txBox="1"/>
            <p:nvPr/>
          </p:nvSpPr>
          <p:spPr>
            <a:xfrm>
              <a:off x="5637225"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 </a:t>
              </a:r>
              <a:endParaRPr sz="1200"/>
            </a:p>
          </p:txBody>
        </p:sp>
        <p:sp>
          <p:nvSpPr>
            <p:cNvPr id="103" name="Shape 103"/>
            <p:cNvSpPr txBox="1"/>
            <p:nvPr/>
          </p:nvSpPr>
          <p:spPr>
            <a:xfrm>
              <a:off x="6246800"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t>
              </a:r>
              <a:endParaRPr sz="1200"/>
            </a:p>
          </p:txBody>
        </p:sp>
        <p:sp>
          <p:nvSpPr>
            <p:cNvPr id="104" name="Shape 104"/>
            <p:cNvSpPr txBox="1"/>
            <p:nvPr/>
          </p:nvSpPr>
          <p:spPr>
            <a:xfrm>
              <a:off x="6856375"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u</a:t>
              </a:r>
              <a:endParaRPr sz="1200"/>
            </a:p>
          </p:txBody>
        </p:sp>
        <p:sp>
          <p:nvSpPr>
            <p:cNvPr id="105" name="Shape 105"/>
            <p:cNvSpPr txBox="1"/>
            <p:nvPr/>
          </p:nvSpPr>
          <p:spPr>
            <a:xfrm>
              <a:off x="7465950"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a:t>
              </a:r>
              <a:endParaRPr sz="1200"/>
            </a:p>
          </p:txBody>
        </p:sp>
        <p:sp>
          <p:nvSpPr>
            <p:cNvPr id="106" name="Shape 106"/>
            <p:cNvSpPr txBox="1"/>
            <p:nvPr/>
          </p:nvSpPr>
          <p:spPr>
            <a:xfrm>
              <a:off x="8075525" y="3192750"/>
              <a:ext cx="2982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t>
              </a:r>
              <a:endParaRPr sz="1200"/>
            </a:p>
          </p:txBody>
        </p:sp>
      </p:grpSp>
      <p:grpSp>
        <p:nvGrpSpPr>
          <p:cNvPr id="107" name="Shape 107"/>
          <p:cNvGrpSpPr/>
          <p:nvPr/>
        </p:nvGrpSpPr>
        <p:grpSpPr>
          <a:xfrm>
            <a:off x="664950" y="3498150"/>
            <a:ext cx="7826375" cy="365400"/>
            <a:chOff x="664950" y="3498150"/>
            <a:chExt cx="7826375" cy="365400"/>
          </a:xfrm>
        </p:grpSpPr>
        <p:sp>
          <p:nvSpPr>
            <p:cNvPr id="108" name="Shape 108"/>
            <p:cNvSpPr txBox="1"/>
            <p:nvPr/>
          </p:nvSpPr>
          <p:spPr>
            <a:xfrm>
              <a:off x="664950"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1000">
                  <a:solidFill>
                    <a:schemeClr val="accent4"/>
                  </a:solidFill>
                  <a:latin typeface="Courier New"/>
                  <a:ea typeface="Courier New"/>
                  <a:cs typeface="Courier New"/>
                  <a:sym typeface="Courier New"/>
                </a:rPr>
                <a:t>01010011</a:t>
              </a:r>
              <a:endParaRPr b="1" sz="1000">
                <a:solidFill>
                  <a:schemeClr val="accent4"/>
                </a:solidFill>
                <a:latin typeface="Courier New"/>
                <a:ea typeface="Courier New"/>
                <a:cs typeface="Courier New"/>
                <a:sym typeface="Courier New"/>
              </a:endParaRPr>
            </a:p>
          </p:txBody>
        </p:sp>
        <p:sp>
          <p:nvSpPr>
            <p:cNvPr id="109" name="Shape 109"/>
            <p:cNvSpPr txBox="1"/>
            <p:nvPr/>
          </p:nvSpPr>
          <p:spPr>
            <a:xfrm>
              <a:off x="1274525"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01100101</a:t>
              </a:r>
              <a:endParaRPr b="1" sz="1000">
                <a:solidFill>
                  <a:schemeClr val="accent4"/>
                </a:solidFill>
                <a:latin typeface="Courier New"/>
                <a:ea typeface="Courier New"/>
                <a:cs typeface="Courier New"/>
                <a:sym typeface="Courier New"/>
              </a:endParaRPr>
            </a:p>
          </p:txBody>
        </p:sp>
        <p:sp>
          <p:nvSpPr>
            <p:cNvPr id="110" name="Shape 110"/>
            <p:cNvSpPr txBox="1"/>
            <p:nvPr/>
          </p:nvSpPr>
          <p:spPr>
            <a:xfrm>
              <a:off x="1884100"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01100101</a:t>
              </a:r>
              <a:endParaRPr b="1" sz="1000">
                <a:solidFill>
                  <a:schemeClr val="accent4"/>
                </a:solidFill>
                <a:latin typeface="Courier New"/>
                <a:ea typeface="Courier New"/>
                <a:cs typeface="Courier New"/>
                <a:sym typeface="Courier New"/>
              </a:endParaRPr>
            </a:p>
          </p:txBody>
        </p:sp>
        <p:sp>
          <p:nvSpPr>
            <p:cNvPr id="111" name="Shape 111"/>
            <p:cNvSpPr txBox="1"/>
            <p:nvPr/>
          </p:nvSpPr>
          <p:spPr>
            <a:xfrm>
              <a:off x="2493675"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00100000</a:t>
              </a:r>
              <a:endParaRPr b="1" sz="1000">
                <a:solidFill>
                  <a:schemeClr val="accent4"/>
                </a:solidFill>
                <a:latin typeface="Courier New"/>
                <a:ea typeface="Courier New"/>
                <a:cs typeface="Courier New"/>
                <a:sym typeface="Courier New"/>
              </a:endParaRPr>
            </a:p>
          </p:txBody>
        </p:sp>
        <p:sp>
          <p:nvSpPr>
            <p:cNvPr id="112" name="Shape 112"/>
            <p:cNvSpPr txBox="1"/>
            <p:nvPr/>
          </p:nvSpPr>
          <p:spPr>
            <a:xfrm>
              <a:off x="3103250"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01010011</a:t>
              </a:r>
              <a:endParaRPr b="1" sz="1000">
                <a:solidFill>
                  <a:schemeClr val="accent4"/>
                </a:solidFill>
                <a:latin typeface="Courier New"/>
                <a:ea typeface="Courier New"/>
                <a:cs typeface="Courier New"/>
                <a:sym typeface="Courier New"/>
              </a:endParaRPr>
            </a:p>
          </p:txBody>
        </p:sp>
        <p:sp>
          <p:nvSpPr>
            <p:cNvPr id="113" name="Shape 113"/>
            <p:cNvSpPr txBox="1"/>
            <p:nvPr/>
          </p:nvSpPr>
          <p:spPr>
            <a:xfrm>
              <a:off x="3712825"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01110000</a:t>
              </a:r>
              <a:endParaRPr b="1" sz="1000">
                <a:solidFill>
                  <a:schemeClr val="accent4"/>
                </a:solidFill>
                <a:latin typeface="Courier New"/>
                <a:ea typeface="Courier New"/>
                <a:cs typeface="Courier New"/>
                <a:sym typeface="Courier New"/>
              </a:endParaRPr>
            </a:p>
          </p:txBody>
        </p:sp>
        <p:sp>
          <p:nvSpPr>
            <p:cNvPr id="114" name="Shape 114"/>
            <p:cNvSpPr txBox="1"/>
            <p:nvPr/>
          </p:nvSpPr>
          <p:spPr>
            <a:xfrm>
              <a:off x="4322400"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01101111</a:t>
              </a:r>
              <a:endParaRPr b="1" sz="1000">
                <a:solidFill>
                  <a:schemeClr val="accent4"/>
                </a:solidFill>
                <a:latin typeface="Courier New"/>
                <a:ea typeface="Courier New"/>
                <a:cs typeface="Courier New"/>
                <a:sym typeface="Courier New"/>
              </a:endParaRPr>
            </a:p>
          </p:txBody>
        </p:sp>
        <p:sp>
          <p:nvSpPr>
            <p:cNvPr id="115" name="Shape 115"/>
            <p:cNvSpPr txBox="1"/>
            <p:nvPr/>
          </p:nvSpPr>
          <p:spPr>
            <a:xfrm>
              <a:off x="4931975"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01110100</a:t>
              </a:r>
              <a:endParaRPr b="1" sz="1000">
                <a:solidFill>
                  <a:schemeClr val="accent4"/>
                </a:solidFill>
                <a:latin typeface="Courier New"/>
                <a:ea typeface="Courier New"/>
                <a:cs typeface="Courier New"/>
                <a:sym typeface="Courier New"/>
              </a:endParaRPr>
            </a:p>
          </p:txBody>
        </p:sp>
        <p:sp>
          <p:nvSpPr>
            <p:cNvPr id="116" name="Shape 116"/>
            <p:cNvSpPr txBox="1"/>
            <p:nvPr/>
          </p:nvSpPr>
          <p:spPr>
            <a:xfrm>
              <a:off x="5541550"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00100000</a:t>
              </a:r>
              <a:endParaRPr b="1" sz="1000">
                <a:solidFill>
                  <a:schemeClr val="accent4"/>
                </a:solidFill>
                <a:latin typeface="Courier New"/>
                <a:ea typeface="Courier New"/>
                <a:cs typeface="Courier New"/>
                <a:sym typeface="Courier New"/>
              </a:endParaRPr>
            </a:p>
          </p:txBody>
        </p:sp>
        <p:sp>
          <p:nvSpPr>
            <p:cNvPr id="117" name="Shape 117"/>
            <p:cNvSpPr txBox="1"/>
            <p:nvPr/>
          </p:nvSpPr>
          <p:spPr>
            <a:xfrm>
              <a:off x="6151125"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01110010</a:t>
              </a:r>
              <a:endParaRPr b="1" sz="1000">
                <a:solidFill>
                  <a:schemeClr val="accent4"/>
                </a:solidFill>
                <a:latin typeface="Courier New"/>
                <a:ea typeface="Courier New"/>
                <a:cs typeface="Courier New"/>
                <a:sym typeface="Courier New"/>
              </a:endParaRPr>
            </a:p>
          </p:txBody>
        </p:sp>
        <p:sp>
          <p:nvSpPr>
            <p:cNvPr id="118" name="Shape 118"/>
            <p:cNvSpPr txBox="1"/>
            <p:nvPr/>
          </p:nvSpPr>
          <p:spPr>
            <a:xfrm>
              <a:off x="6738775"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01110101</a:t>
              </a:r>
              <a:endParaRPr b="1" sz="1000">
                <a:solidFill>
                  <a:schemeClr val="accent4"/>
                </a:solidFill>
                <a:latin typeface="Courier New"/>
                <a:ea typeface="Courier New"/>
                <a:cs typeface="Courier New"/>
                <a:sym typeface="Courier New"/>
              </a:endParaRPr>
            </a:p>
          </p:txBody>
        </p:sp>
        <p:sp>
          <p:nvSpPr>
            <p:cNvPr id="119" name="Shape 119"/>
            <p:cNvSpPr txBox="1"/>
            <p:nvPr/>
          </p:nvSpPr>
          <p:spPr>
            <a:xfrm>
              <a:off x="7348350"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01101110</a:t>
              </a:r>
              <a:endParaRPr b="1" sz="1000">
                <a:solidFill>
                  <a:schemeClr val="accent4"/>
                </a:solidFill>
                <a:latin typeface="Courier New"/>
                <a:ea typeface="Courier New"/>
                <a:cs typeface="Courier New"/>
                <a:sym typeface="Courier New"/>
              </a:endParaRPr>
            </a:p>
          </p:txBody>
        </p:sp>
        <p:sp>
          <p:nvSpPr>
            <p:cNvPr id="120" name="Shape 120"/>
            <p:cNvSpPr txBox="1"/>
            <p:nvPr/>
          </p:nvSpPr>
          <p:spPr>
            <a:xfrm>
              <a:off x="7957925" y="3498150"/>
              <a:ext cx="533400" cy="3654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4"/>
                  </a:solidFill>
                  <a:latin typeface="Courier New"/>
                  <a:ea typeface="Courier New"/>
                  <a:cs typeface="Courier New"/>
                  <a:sym typeface="Courier New"/>
                </a:rPr>
                <a:t>00101110</a:t>
              </a:r>
              <a:endParaRPr b="1" sz="1000">
                <a:solidFill>
                  <a:schemeClr val="accent4"/>
                </a:solidFill>
                <a:latin typeface="Courier New"/>
                <a:ea typeface="Courier New"/>
                <a:cs typeface="Courier New"/>
                <a:sym typeface="Courier New"/>
              </a:endParaRPr>
            </a:p>
          </p:txBody>
        </p:sp>
      </p:grpSp>
      <p:grpSp>
        <p:nvGrpSpPr>
          <p:cNvPr id="121" name="Shape 121"/>
          <p:cNvGrpSpPr/>
          <p:nvPr/>
        </p:nvGrpSpPr>
        <p:grpSpPr>
          <a:xfrm>
            <a:off x="643100" y="1492700"/>
            <a:ext cx="7253900" cy="465000"/>
            <a:chOff x="643100" y="1492700"/>
            <a:chExt cx="7253900" cy="465000"/>
          </a:xfrm>
        </p:grpSpPr>
        <p:sp>
          <p:nvSpPr>
            <p:cNvPr id="122" name="Shape 122"/>
            <p:cNvSpPr/>
            <p:nvPr/>
          </p:nvSpPr>
          <p:spPr>
            <a:xfrm rot="5400000">
              <a:off x="1446800" y="994400"/>
              <a:ext cx="159600" cy="17670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rot="5400000">
              <a:off x="6933700" y="994400"/>
              <a:ext cx="159600" cy="17670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4224650" y="662450"/>
              <a:ext cx="159600" cy="2430900"/>
            </a:xfrm>
            <a:prstGeom prst="lef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txBox="1"/>
            <p:nvPr/>
          </p:nvSpPr>
          <p:spPr>
            <a:xfrm>
              <a:off x="1262900" y="1492700"/>
              <a:ext cx="5274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See</a:t>
              </a:r>
              <a:endParaRPr sz="1200"/>
            </a:p>
          </p:txBody>
        </p:sp>
        <p:sp>
          <p:nvSpPr>
            <p:cNvPr id="126" name="Shape 126"/>
            <p:cNvSpPr txBox="1"/>
            <p:nvPr/>
          </p:nvSpPr>
          <p:spPr>
            <a:xfrm>
              <a:off x="4040750" y="1492700"/>
              <a:ext cx="5274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Spot</a:t>
              </a:r>
              <a:endParaRPr sz="1200"/>
            </a:p>
          </p:txBody>
        </p:sp>
        <p:sp>
          <p:nvSpPr>
            <p:cNvPr id="127" name="Shape 127"/>
            <p:cNvSpPr txBox="1"/>
            <p:nvPr/>
          </p:nvSpPr>
          <p:spPr>
            <a:xfrm>
              <a:off x="6749800" y="1492700"/>
              <a:ext cx="527400" cy="3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run</a:t>
              </a:r>
              <a:endParaRPr sz="12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nvSpPr>
        <p:spPr>
          <a:xfrm>
            <a:off x="628850" y="540600"/>
            <a:ext cx="3669900" cy="4062300"/>
          </a:xfrm>
          <a:prstGeom prst="rect">
            <a:avLst/>
          </a:prstGeom>
          <a:solidFill>
            <a:srgbClr val="434343"/>
          </a:solidFill>
          <a:ln cap="flat" cmpd="sng" w="38100">
            <a:solidFill>
              <a:schemeClr val="dk2"/>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accent3"/>
                </a:solidFill>
                <a:latin typeface="Courier New"/>
                <a:ea typeface="Courier New"/>
                <a:cs typeface="Courier New"/>
                <a:sym typeface="Courier New"/>
              </a:rPr>
              <a:t>_import.config</a:t>
            </a:r>
            <a:endParaRPr sz="1200">
              <a:solidFill>
                <a:schemeClr val="accent3"/>
              </a:solidFill>
              <a:latin typeface="Courier New"/>
              <a:ea typeface="Courier New"/>
              <a:cs typeface="Courier New"/>
              <a:sym typeface="Courier New"/>
            </a:endParaRPr>
          </a:p>
          <a:p>
            <a:pPr indent="0" lvl="0" marL="0">
              <a:spcBef>
                <a:spcPts val="0"/>
              </a:spcBef>
              <a:spcAft>
                <a:spcPts val="0"/>
              </a:spcAft>
              <a:buNone/>
            </a:pPr>
            <a:r>
              <a:t/>
            </a:r>
            <a:endParaRPr sz="1200">
              <a:solidFill>
                <a:schemeClr val="accent3"/>
              </a:solidFill>
              <a:latin typeface="Courier New"/>
              <a:ea typeface="Courier New"/>
              <a:cs typeface="Courier New"/>
              <a:sym typeface="Courier New"/>
            </a:endParaRPr>
          </a:p>
          <a:p>
            <a:pPr indent="0" lvl="0" marL="0">
              <a:spcBef>
                <a:spcPts val="0"/>
              </a:spcBef>
              <a:spcAft>
                <a:spcPts val="0"/>
              </a:spcAft>
              <a:buNone/>
            </a:pPr>
            <a:r>
              <a:rPr lang="en" sz="1200">
                <a:solidFill>
                  <a:schemeClr val="accent3"/>
                </a:solidFill>
                <a:latin typeface="Courier New"/>
                <a:ea typeface="Courier New"/>
                <a:cs typeface="Courier New"/>
                <a:sym typeface="Courier New"/>
              </a:rPr>
              <a:t>input = txt</a:t>
            </a:r>
            <a:endParaRPr sz="1200">
              <a:solidFill>
                <a:schemeClr val="accent3"/>
              </a:solidFill>
              <a:latin typeface="Courier New"/>
              <a:ea typeface="Courier New"/>
              <a:cs typeface="Courier New"/>
              <a:sym typeface="Courier New"/>
            </a:endParaRPr>
          </a:p>
          <a:p>
            <a:pPr indent="0" lvl="0" marL="0">
              <a:spcBef>
                <a:spcPts val="0"/>
              </a:spcBef>
              <a:spcAft>
                <a:spcPts val="0"/>
              </a:spcAft>
              <a:buNone/>
            </a:pPr>
            <a:r>
              <a:rPr lang="en" sz="1200">
                <a:solidFill>
                  <a:schemeClr val="accent3"/>
                </a:solidFill>
                <a:latin typeface="Courier New"/>
                <a:ea typeface="Courier New"/>
                <a:cs typeface="Courier New"/>
                <a:sym typeface="Courier New"/>
              </a:rPr>
              <a:t>output = obama_first_year.mallet</a:t>
            </a:r>
            <a:endParaRPr sz="1200">
              <a:solidFill>
                <a:schemeClr val="accent3"/>
              </a:solidFill>
              <a:latin typeface="Courier New"/>
              <a:ea typeface="Courier New"/>
              <a:cs typeface="Courier New"/>
              <a:sym typeface="Courier New"/>
            </a:endParaRPr>
          </a:p>
          <a:p>
            <a:pPr indent="0" lvl="0" marL="0">
              <a:spcBef>
                <a:spcPts val="0"/>
              </a:spcBef>
              <a:spcAft>
                <a:spcPts val="0"/>
              </a:spcAft>
              <a:buNone/>
            </a:pPr>
            <a:r>
              <a:rPr lang="en" sz="1200">
                <a:solidFill>
                  <a:schemeClr val="accent3"/>
                </a:solidFill>
                <a:latin typeface="Courier New"/>
                <a:ea typeface="Courier New"/>
                <a:cs typeface="Courier New"/>
                <a:sym typeface="Courier New"/>
              </a:rPr>
              <a:t>remove-stopwords = true</a:t>
            </a:r>
            <a:endParaRPr sz="1200">
              <a:solidFill>
                <a:schemeClr val="accent3"/>
              </a:solidFill>
              <a:latin typeface="Courier New"/>
              <a:ea typeface="Courier New"/>
              <a:cs typeface="Courier New"/>
              <a:sym typeface="Courier New"/>
            </a:endParaRPr>
          </a:p>
          <a:p>
            <a:pPr indent="0" lvl="0" marL="0" rtl="0">
              <a:spcBef>
                <a:spcPts val="0"/>
              </a:spcBef>
              <a:spcAft>
                <a:spcPts val="0"/>
              </a:spcAft>
              <a:buNone/>
            </a:pPr>
            <a:r>
              <a:rPr lang="en" sz="1200">
                <a:solidFill>
                  <a:schemeClr val="accent3"/>
                </a:solidFill>
                <a:latin typeface="Courier New"/>
                <a:ea typeface="Courier New"/>
                <a:cs typeface="Courier New"/>
                <a:sym typeface="Courier New"/>
              </a:rPr>
              <a:t>keep-sequence = true</a:t>
            </a:r>
            <a:endParaRPr sz="1200">
              <a:solidFill>
                <a:schemeClr val="accent3"/>
              </a:solidFill>
              <a:latin typeface="Courier New"/>
              <a:ea typeface="Courier New"/>
              <a:cs typeface="Courier New"/>
              <a:sym typeface="Courier New"/>
            </a:endParaRPr>
          </a:p>
        </p:txBody>
      </p:sp>
      <p:sp>
        <p:nvSpPr>
          <p:cNvPr id="310" name="Shape 310"/>
          <p:cNvSpPr txBox="1"/>
          <p:nvPr/>
        </p:nvSpPr>
        <p:spPr>
          <a:xfrm>
            <a:off x="4845250" y="540600"/>
            <a:ext cx="3669900" cy="4062300"/>
          </a:xfrm>
          <a:prstGeom prst="rect">
            <a:avLst/>
          </a:prstGeom>
          <a:solidFill>
            <a:srgbClr val="434343"/>
          </a:solidFill>
          <a:ln cap="flat" cmpd="sng" w="38100">
            <a:solidFill>
              <a:schemeClr val="dk2"/>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chemeClr val="accent3"/>
                </a:solidFill>
                <a:latin typeface="Courier New"/>
                <a:ea typeface="Courier New"/>
                <a:cs typeface="Courier New"/>
                <a:sym typeface="Courier New"/>
              </a:rPr>
              <a:t>&gt; mallet import-dir --config _import.config</a:t>
            </a:r>
            <a:endParaRPr sz="1200">
              <a:solidFill>
                <a:schemeClr val="accent3"/>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nvSpPr>
        <p:spPr>
          <a:xfrm>
            <a:off x="628850" y="540600"/>
            <a:ext cx="3669900" cy="4062300"/>
          </a:xfrm>
          <a:prstGeom prst="rect">
            <a:avLst/>
          </a:prstGeom>
          <a:solidFill>
            <a:srgbClr val="434343"/>
          </a:solidFill>
          <a:ln cap="flat" cmpd="sng" w="38100">
            <a:solidFill>
              <a:schemeClr val="dk2"/>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chemeClr val="accent3"/>
                </a:solidFill>
                <a:latin typeface="Courier New"/>
                <a:ea typeface="Courier New"/>
                <a:cs typeface="Courier New"/>
                <a:sym typeface="Courier New"/>
              </a:rPr>
              <a:t>_train-topics</a:t>
            </a:r>
            <a:r>
              <a:rPr lang="en" sz="1200">
                <a:solidFill>
                  <a:schemeClr val="accent3"/>
                </a:solidFill>
                <a:latin typeface="Courier New"/>
                <a:ea typeface="Courier New"/>
                <a:cs typeface="Courier New"/>
                <a:sym typeface="Courier New"/>
              </a:rPr>
              <a:t>.config</a:t>
            </a:r>
            <a:endParaRPr sz="1200">
              <a:solidFill>
                <a:schemeClr val="accent3"/>
              </a:solidFill>
              <a:latin typeface="Courier New"/>
              <a:ea typeface="Courier New"/>
              <a:cs typeface="Courier New"/>
              <a:sym typeface="Courier New"/>
            </a:endParaRPr>
          </a:p>
          <a:p>
            <a:pPr indent="0" lvl="0" marL="0" rtl="0">
              <a:spcBef>
                <a:spcPts val="0"/>
              </a:spcBef>
              <a:spcAft>
                <a:spcPts val="0"/>
              </a:spcAft>
              <a:buNone/>
            </a:pPr>
            <a:r>
              <a:t/>
            </a:r>
            <a:endParaRPr sz="1200">
              <a:solidFill>
                <a:schemeClr val="accent3"/>
              </a:solidFill>
              <a:latin typeface="Courier New"/>
              <a:ea typeface="Courier New"/>
              <a:cs typeface="Courier New"/>
              <a:sym typeface="Courier New"/>
            </a:endParaRPr>
          </a:p>
          <a:p>
            <a:pPr indent="0" lvl="0" marL="0">
              <a:spcBef>
                <a:spcPts val="0"/>
              </a:spcBef>
              <a:spcAft>
                <a:spcPts val="0"/>
              </a:spcAft>
              <a:buNone/>
            </a:pPr>
            <a:r>
              <a:rPr lang="en" sz="1200">
                <a:solidFill>
                  <a:schemeClr val="accent3"/>
                </a:solidFill>
                <a:latin typeface="Courier New"/>
                <a:ea typeface="Courier New"/>
                <a:cs typeface="Courier New"/>
                <a:sym typeface="Courier New"/>
              </a:rPr>
              <a:t>input = obama_first_year.mallet</a:t>
            </a:r>
            <a:endParaRPr sz="1200">
              <a:solidFill>
                <a:schemeClr val="accent3"/>
              </a:solidFill>
              <a:latin typeface="Courier New"/>
              <a:ea typeface="Courier New"/>
              <a:cs typeface="Courier New"/>
              <a:sym typeface="Courier New"/>
            </a:endParaRPr>
          </a:p>
          <a:p>
            <a:pPr indent="0" lvl="0" marL="0">
              <a:spcBef>
                <a:spcPts val="0"/>
              </a:spcBef>
              <a:spcAft>
                <a:spcPts val="0"/>
              </a:spcAft>
              <a:buNone/>
            </a:pPr>
            <a:r>
              <a:rPr lang="en" sz="1200">
                <a:solidFill>
                  <a:schemeClr val="accent3"/>
                </a:solidFill>
                <a:latin typeface="Courier New"/>
                <a:ea typeface="Courier New"/>
                <a:cs typeface="Courier New"/>
                <a:sym typeface="Courier New"/>
              </a:rPr>
              <a:t>num-topics = 10</a:t>
            </a:r>
            <a:endParaRPr sz="1200">
              <a:solidFill>
                <a:schemeClr val="accent3"/>
              </a:solidFill>
              <a:latin typeface="Courier New"/>
              <a:ea typeface="Courier New"/>
              <a:cs typeface="Courier New"/>
              <a:sym typeface="Courier New"/>
            </a:endParaRPr>
          </a:p>
          <a:p>
            <a:pPr indent="0" lvl="0" marL="0">
              <a:spcBef>
                <a:spcPts val="0"/>
              </a:spcBef>
              <a:spcAft>
                <a:spcPts val="0"/>
              </a:spcAft>
              <a:buNone/>
            </a:pPr>
            <a:r>
              <a:rPr lang="en" sz="1200">
                <a:solidFill>
                  <a:schemeClr val="accent3"/>
                </a:solidFill>
                <a:latin typeface="Courier New"/>
                <a:ea typeface="Courier New"/>
                <a:cs typeface="Courier New"/>
                <a:sym typeface="Courier New"/>
              </a:rPr>
              <a:t>output-state = topic_state.tar.gz</a:t>
            </a:r>
            <a:endParaRPr sz="1200">
              <a:solidFill>
                <a:schemeClr val="accent3"/>
              </a:solidFill>
              <a:latin typeface="Courier New"/>
              <a:ea typeface="Courier New"/>
              <a:cs typeface="Courier New"/>
              <a:sym typeface="Courier New"/>
            </a:endParaRPr>
          </a:p>
          <a:p>
            <a:pPr indent="0" lvl="0" marL="0">
              <a:spcBef>
                <a:spcPts val="0"/>
              </a:spcBef>
              <a:spcAft>
                <a:spcPts val="0"/>
              </a:spcAft>
              <a:buNone/>
            </a:pPr>
            <a:r>
              <a:rPr lang="en" sz="1200">
                <a:solidFill>
                  <a:schemeClr val="accent3"/>
                </a:solidFill>
                <a:latin typeface="Courier New"/>
                <a:ea typeface="Courier New"/>
                <a:cs typeface="Courier New"/>
                <a:sym typeface="Courier New"/>
              </a:rPr>
              <a:t>output-doc-topics = topic_scores.tsv</a:t>
            </a:r>
            <a:endParaRPr sz="1200">
              <a:solidFill>
                <a:schemeClr val="accent3"/>
              </a:solidFill>
              <a:latin typeface="Courier New"/>
              <a:ea typeface="Courier New"/>
              <a:cs typeface="Courier New"/>
              <a:sym typeface="Courier New"/>
            </a:endParaRPr>
          </a:p>
          <a:p>
            <a:pPr indent="0" lvl="0" marL="0">
              <a:spcBef>
                <a:spcPts val="0"/>
              </a:spcBef>
              <a:spcAft>
                <a:spcPts val="0"/>
              </a:spcAft>
              <a:buNone/>
            </a:pPr>
            <a:r>
              <a:rPr lang="en" sz="1200">
                <a:solidFill>
                  <a:schemeClr val="accent3"/>
                </a:solidFill>
                <a:latin typeface="Courier New"/>
                <a:ea typeface="Courier New"/>
                <a:cs typeface="Courier New"/>
                <a:sym typeface="Courier New"/>
              </a:rPr>
              <a:t>output-topic-keys = topic_keys.txt</a:t>
            </a:r>
            <a:endParaRPr sz="1200">
              <a:solidFill>
                <a:schemeClr val="accent3"/>
              </a:solidFill>
              <a:latin typeface="Courier New"/>
              <a:ea typeface="Courier New"/>
              <a:cs typeface="Courier New"/>
              <a:sym typeface="Courier New"/>
            </a:endParaRPr>
          </a:p>
          <a:p>
            <a:pPr indent="0" lvl="0" marL="0" rtl="0">
              <a:spcBef>
                <a:spcPts val="0"/>
              </a:spcBef>
              <a:spcAft>
                <a:spcPts val="0"/>
              </a:spcAft>
              <a:buNone/>
            </a:pPr>
            <a:r>
              <a:t/>
            </a:r>
            <a:endParaRPr sz="1200">
              <a:solidFill>
                <a:schemeClr val="accent3"/>
              </a:solidFill>
              <a:latin typeface="Courier New"/>
              <a:ea typeface="Courier New"/>
              <a:cs typeface="Courier New"/>
              <a:sym typeface="Courier New"/>
            </a:endParaRPr>
          </a:p>
        </p:txBody>
      </p:sp>
      <p:sp>
        <p:nvSpPr>
          <p:cNvPr id="316" name="Shape 316"/>
          <p:cNvSpPr txBox="1"/>
          <p:nvPr/>
        </p:nvSpPr>
        <p:spPr>
          <a:xfrm>
            <a:off x="4845250" y="540600"/>
            <a:ext cx="3669900" cy="4062300"/>
          </a:xfrm>
          <a:prstGeom prst="rect">
            <a:avLst/>
          </a:prstGeom>
          <a:solidFill>
            <a:srgbClr val="434343"/>
          </a:solidFill>
          <a:ln cap="flat" cmpd="sng" w="38100">
            <a:solidFill>
              <a:schemeClr val="dk2"/>
            </a:solidFill>
            <a:prstDash val="solid"/>
            <a:round/>
            <a:headEnd len="med" w="med" type="none"/>
            <a:tailEnd len="med" w="med" type="none"/>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chemeClr val="accent3"/>
                </a:solidFill>
                <a:latin typeface="Courier New"/>
                <a:ea typeface="Courier New"/>
                <a:cs typeface="Courier New"/>
                <a:sym typeface="Courier New"/>
              </a:rPr>
              <a:t>&gt; mallet train-topics --config _train-topics.config</a:t>
            </a:r>
            <a:endParaRPr sz="1200">
              <a:solidFill>
                <a:schemeClr val="accent3"/>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id="321" name="Shape 321"/>
          <p:cNvPicPr preferRelativeResize="0"/>
          <p:nvPr/>
        </p:nvPicPr>
        <p:blipFill>
          <a:blip r:embed="rId3">
            <a:alphaModFix/>
          </a:blip>
          <a:stretch>
            <a:fillRect/>
          </a:stretch>
        </p:blipFill>
        <p:spPr>
          <a:xfrm>
            <a:off x="457200" y="0"/>
            <a:ext cx="8229607"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Shape 326"/>
          <p:cNvPicPr preferRelativeResize="0"/>
          <p:nvPr/>
        </p:nvPicPr>
        <p:blipFill>
          <a:blip r:embed="rId3">
            <a:alphaModFix/>
          </a:blip>
          <a:stretch>
            <a:fillRect/>
          </a:stretch>
        </p:blipFill>
        <p:spPr>
          <a:xfrm>
            <a:off x="457200" y="0"/>
            <a:ext cx="8229607"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Shape 331"/>
          <p:cNvPicPr preferRelativeResize="0"/>
          <p:nvPr/>
        </p:nvPicPr>
        <p:blipFill>
          <a:blip r:embed="rId3">
            <a:alphaModFix/>
          </a:blip>
          <a:stretch>
            <a:fillRect/>
          </a:stretch>
        </p:blipFill>
        <p:spPr>
          <a:xfrm>
            <a:off x="457200" y="0"/>
            <a:ext cx="8229607"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Shape 336"/>
          <p:cNvPicPr preferRelativeResize="0"/>
          <p:nvPr/>
        </p:nvPicPr>
        <p:blipFill>
          <a:blip r:embed="rId3">
            <a:alphaModFix/>
          </a:blip>
          <a:stretch>
            <a:fillRect/>
          </a:stretch>
        </p:blipFill>
        <p:spPr>
          <a:xfrm>
            <a:off x="457200" y="0"/>
            <a:ext cx="8229607"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Shape 341"/>
          <p:cNvPicPr preferRelativeResize="0"/>
          <p:nvPr/>
        </p:nvPicPr>
        <p:blipFill>
          <a:blip r:embed="rId3">
            <a:alphaModFix/>
          </a:blip>
          <a:stretch>
            <a:fillRect/>
          </a:stretch>
        </p:blipFill>
        <p:spPr>
          <a:xfrm>
            <a:off x="457200" y="0"/>
            <a:ext cx="8229607"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Shape 346"/>
          <p:cNvPicPr preferRelativeResize="0"/>
          <p:nvPr/>
        </p:nvPicPr>
        <p:blipFill>
          <a:blip r:embed="rId3">
            <a:alphaModFix/>
          </a:blip>
          <a:stretch>
            <a:fillRect/>
          </a:stretch>
        </p:blipFill>
        <p:spPr>
          <a:xfrm>
            <a:off x="152400" y="152400"/>
            <a:ext cx="7741922" cy="48387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id="351" name="Shape 351"/>
          <p:cNvPicPr preferRelativeResize="0"/>
          <p:nvPr/>
        </p:nvPicPr>
        <p:blipFill>
          <a:blip r:embed="rId3">
            <a:alphaModFix/>
          </a:blip>
          <a:stretch>
            <a:fillRect/>
          </a:stretch>
        </p:blipFill>
        <p:spPr>
          <a:xfrm>
            <a:off x="152400" y="152400"/>
            <a:ext cx="7741922" cy="48387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Shape 356"/>
          <p:cNvPicPr preferRelativeResize="0"/>
          <p:nvPr/>
        </p:nvPicPr>
        <p:blipFill>
          <a:blip r:embed="rId3">
            <a:alphaModFix/>
          </a:blip>
          <a:stretch>
            <a:fillRect/>
          </a:stretch>
        </p:blipFill>
        <p:spPr>
          <a:xfrm>
            <a:off x="457200" y="0"/>
            <a:ext cx="8229607"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 computers understand text?</a:t>
            </a:r>
            <a:endParaRPr/>
          </a:p>
        </p:txBody>
      </p:sp>
      <p:sp>
        <p:nvSpPr>
          <p:cNvPr id="133" name="Shape 133"/>
          <p:cNvSpPr txBox="1"/>
          <p:nvPr>
            <p:ph idx="1" type="body"/>
          </p:nvPr>
        </p:nvSpPr>
        <p:spPr>
          <a:xfrm>
            <a:off x="311700" y="1266325"/>
            <a:ext cx="8520600" cy="33027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a:latin typeface="Courier New"/>
                <a:ea typeface="Courier New"/>
                <a:cs typeface="Courier New"/>
                <a:sym typeface="Courier New"/>
              </a:rPr>
              <a:t>identical = identical</a:t>
            </a:r>
            <a:endParaRPr>
              <a:latin typeface="Courier New"/>
              <a:ea typeface="Courier New"/>
              <a:cs typeface="Courier New"/>
              <a:sym typeface="Courier New"/>
            </a:endParaRPr>
          </a:p>
          <a:p>
            <a:pPr indent="0" lvl="0" marL="0" algn="ctr">
              <a:spcBef>
                <a:spcPts val="1600"/>
              </a:spcBef>
              <a:spcAft>
                <a:spcPts val="0"/>
              </a:spcAft>
              <a:buNone/>
            </a:pPr>
            <a:r>
              <a:rPr lang="en">
                <a:latin typeface="Courier New"/>
                <a:ea typeface="Courier New"/>
                <a:cs typeface="Courier New"/>
                <a:sym typeface="Courier New"/>
              </a:rPr>
              <a:t>Spot ≠ spot</a:t>
            </a:r>
            <a:endParaRPr>
              <a:latin typeface="Courier New"/>
              <a:ea typeface="Courier New"/>
              <a:cs typeface="Courier New"/>
              <a:sym typeface="Courier New"/>
            </a:endParaRPr>
          </a:p>
          <a:p>
            <a:pPr indent="0" lvl="0" marL="0" rtl="0" algn="ctr">
              <a:spcBef>
                <a:spcPts val="1600"/>
              </a:spcBef>
              <a:spcAft>
                <a:spcPts val="0"/>
              </a:spcAft>
              <a:buNone/>
            </a:pPr>
            <a:r>
              <a:rPr lang="en">
                <a:latin typeface="Courier New"/>
                <a:ea typeface="Courier New"/>
                <a:cs typeface="Courier New"/>
                <a:sym typeface="Courier New"/>
              </a:rPr>
              <a:t>Run ≠ Ran</a:t>
            </a:r>
            <a:endParaRPr>
              <a:latin typeface="Courier New"/>
              <a:ea typeface="Courier New"/>
              <a:cs typeface="Courier New"/>
              <a:sym typeface="Courier New"/>
            </a:endParaRPr>
          </a:p>
          <a:p>
            <a:pPr indent="0" lvl="0" marL="0" algn="ctr">
              <a:spcBef>
                <a:spcPts val="1600"/>
              </a:spcBef>
              <a:spcAft>
                <a:spcPts val="1600"/>
              </a:spcAft>
              <a:buNone/>
            </a:pPr>
            <a:r>
              <a:rPr lang="en">
                <a:latin typeface="Courier New"/>
                <a:ea typeface="Courier New"/>
                <a:cs typeface="Courier New"/>
                <a:sym typeface="Courier New"/>
              </a:rPr>
              <a:t>sincerely ≠ fincerely</a:t>
            </a:r>
            <a:endParaRPr>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Shape 361"/>
          <p:cNvPicPr preferRelativeResize="0"/>
          <p:nvPr/>
        </p:nvPicPr>
        <p:blipFill>
          <a:blip r:embed="rId3">
            <a:alphaModFix/>
          </a:blip>
          <a:stretch>
            <a:fillRect/>
          </a:stretch>
        </p:blipFill>
        <p:spPr>
          <a:xfrm>
            <a:off x="457200" y="0"/>
            <a:ext cx="8229607"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Shape 366"/>
          <p:cNvPicPr preferRelativeResize="0"/>
          <p:nvPr/>
        </p:nvPicPr>
        <p:blipFill>
          <a:blip r:embed="rId3">
            <a:alphaModFix/>
          </a:blip>
          <a:stretch>
            <a:fillRect/>
          </a:stretch>
        </p:blipFill>
        <p:spPr>
          <a:xfrm>
            <a:off x="457200" y="0"/>
            <a:ext cx="8229607"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pic>
        <p:nvPicPr>
          <p:cNvPr id="371" name="Shape 371"/>
          <p:cNvPicPr preferRelativeResize="0"/>
          <p:nvPr/>
        </p:nvPicPr>
        <p:blipFill>
          <a:blip r:embed="rId3">
            <a:alphaModFix/>
          </a:blip>
          <a:stretch>
            <a:fillRect/>
          </a:stretch>
        </p:blipFill>
        <p:spPr>
          <a:xfrm>
            <a:off x="457200" y="0"/>
            <a:ext cx="8229607"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Shape 376"/>
          <p:cNvPicPr preferRelativeResize="0"/>
          <p:nvPr/>
        </p:nvPicPr>
        <p:blipFill>
          <a:blip r:embed="rId3">
            <a:alphaModFix/>
          </a:blip>
          <a:stretch>
            <a:fillRect/>
          </a:stretch>
        </p:blipFill>
        <p:spPr>
          <a:xfrm>
            <a:off x="457200" y="0"/>
            <a:ext cx="8229607"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Shape 381"/>
          <p:cNvPicPr preferRelativeResize="0"/>
          <p:nvPr/>
        </p:nvPicPr>
        <p:blipFill>
          <a:blip r:embed="rId3">
            <a:alphaModFix/>
          </a:blip>
          <a:stretch>
            <a:fillRect/>
          </a:stretch>
        </p:blipFill>
        <p:spPr>
          <a:xfrm>
            <a:off x="457200" y="0"/>
            <a:ext cx="8229607"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Next?</a:t>
            </a:r>
            <a:endParaRPr/>
          </a:p>
        </p:txBody>
      </p:sp>
      <p:sp>
        <p:nvSpPr>
          <p:cNvPr id="387" name="Shape 387"/>
          <p:cNvSpPr txBox="1"/>
          <p:nvPr>
            <p:ph idx="1" type="body"/>
          </p:nvPr>
        </p:nvSpPr>
        <p:spPr>
          <a:xfrm>
            <a:off x="311700" y="1266325"/>
            <a:ext cx="8520600" cy="33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When you outgrow Voyant, try:</a:t>
            </a:r>
            <a:endParaRPr/>
          </a:p>
          <a:p>
            <a:pPr indent="-342900" lvl="0" marL="457200" rtl="0">
              <a:spcBef>
                <a:spcPts val="1600"/>
              </a:spcBef>
              <a:spcAft>
                <a:spcPts val="0"/>
              </a:spcAft>
              <a:buSzPts val="1800"/>
              <a:buChar char="●"/>
            </a:pPr>
            <a:r>
              <a:rPr lang="en"/>
              <a:t>Python NLTK</a:t>
            </a:r>
            <a:endParaRPr/>
          </a:p>
          <a:p>
            <a:pPr indent="-342900" lvl="0" marL="457200" rtl="0">
              <a:spcBef>
                <a:spcPts val="0"/>
              </a:spcBef>
              <a:spcAft>
                <a:spcPts val="0"/>
              </a:spcAft>
              <a:buSzPts val="1800"/>
              <a:buChar char="●"/>
            </a:pPr>
            <a:r>
              <a:rPr lang="en"/>
              <a:t>Mallet</a:t>
            </a:r>
            <a:endParaRPr/>
          </a:p>
          <a:p>
            <a:pPr indent="-342900" lvl="0" marL="457200" rtl="0">
              <a:spcBef>
                <a:spcPts val="0"/>
              </a:spcBef>
              <a:spcAft>
                <a:spcPts val="0"/>
              </a:spcAft>
              <a:buSzPts val="1800"/>
              <a:buChar char="●"/>
            </a:pPr>
            <a:r>
              <a:rPr lang="en"/>
              <a:t>Stanford NLP Software</a:t>
            </a:r>
            <a:endParaRPr/>
          </a:p>
          <a:p>
            <a:pPr indent="-342900" lvl="0" marL="457200">
              <a:spcBef>
                <a:spcPts val="0"/>
              </a:spcBef>
              <a:spcAft>
                <a:spcPts val="0"/>
              </a:spcAft>
              <a:buSzPts val="1800"/>
              <a:buChar char="●"/>
            </a:pPr>
            <a:r>
              <a:rPr lang="en"/>
              <a:t>Google Natural Language API</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Shape 392"/>
          <p:cNvPicPr preferRelativeResize="0"/>
          <p:nvPr/>
        </p:nvPicPr>
        <p:blipFill>
          <a:blip r:embed="rId3">
            <a:alphaModFix/>
          </a:blip>
          <a:stretch>
            <a:fillRect/>
          </a:stretch>
        </p:blipFill>
        <p:spPr>
          <a:xfrm>
            <a:off x="0" y="-875518"/>
            <a:ext cx="9144000" cy="68945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That seems like a lot of work...</a:t>
            </a:r>
            <a:endParaRPr/>
          </a:p>
        </p:txBody>
      </p:sp>
      <p:sp>
        <p:nvSpPr>
          <p:cNvPr id="139" name="Shape 139"/>
          <p:cNvSpPr txBox="1"/>
          <p:nvPr>
            <p:ph idx="1" type="body"/>
          </p:nvPr>
        </p:nvSpPr>
        <p:spPr>
          <a:xfrm>
            <a:off x="311700" y="1266325"/>
            <a:ext cx="8520600" cy="3302700"/>
          </a:xfrm>
          <a:prstGeom prst="rect">
            <a:avLst/>
          </a:prstGeom>
        </p:spPr>
        <p:txBody>
          <a:bodyPr anchorCtr="0" anchor="ctr" bIns="91425" lIns="91425" spcFirstLastPara="1" rIns="91425" wrap="square" tIns="91425">
            <a:noAutofit/>
          </a:bodyPr>
          <a:lstStyle/>
          <a:p>
            <a:pPr indent="0" lvl="0" marL="0">
              <a:spcBef>
                <a:spcPts val="0"/>
              </a:spcBef>
              <a:spcAft>
                <a:spcPts val="1600"/>
              </a:spcAft>
              <a:buNone/>
            </a:pPr>
            <a:r>
              <a:rPr lang="en"/>
              <a:t>That's why we use tools! Let's go to Voyant Tools and see what this work can get us.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877125" y="924325"/>
            <a:ext cx="8266800" cy="153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9600"/>
              <a:t>voyant-tools.org</a:t>
            </a:r>
            <a:endParaRPr sz="9600"/>
          </a:p>
        </p:txBody>
      </p:sp>
      <p:sp>
        <p:nvSpPr>
          <p:cNvPr id="145" name="Shape 145"/>
          <p:cNvSpPr txBox="1"/>
          <p:nvPr>
            <p:ph idx="1" type="body"/>
          </p:nvPr>
        </p:nvSpPr>
        <p:spPr>
          <a:xfrm>
            <a:off x="1124075" y="3200025"/>
            <a:ext cx="8019900" cy="107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4800">
                <a:solidFill>
                  <a:schemeClr val="accent3"/>
                </a:solidFill>
                <a:latin typeface="PT Sans Narrow"/>
                <a:ea typeface="PT Sans Narrow"/>
                <a:cs typeface="PT Sans Narrow"/>
                <a:sym typeface="PT Sans Narrow"/>
              </a:rPr>
              <a:t>github.com/sgsinclair/VoyantServer</a:t>
            </a:r>
            <a:endParaRPr b="1" sz="4800">
              <a:solidFill>
                <a:schemeClr val="accent3"/>
              </a:solidFill>
              <a:latin typeface="PT Sans Narrow"/>
              <a:ea typeface="PT Sans Narrow"/>
              <a:cs typeface="PT Sans Narrow"/>
              <a:sym typeface="PT Sans Narrow"/>
            </a:endParaRPr>
          </a:p>
        </p:txBody>
      </p:sp>
      <p:sp>
        <p:nvSpPr>
          <p:cNvPr id="146" name="Shape 146"/>
          <p:cNvSpPr txBox="1"/>
          <p:nvPr/>
        </p:nvSpPr>
        <p:spPr>
          <a:xfrm>
            <a:off x="0" y="1272625"/>
            <a:ext cx="1498800" cy="11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t>🌎</a:t>
            </a:r>
            <a:endParaRPr sz="7200"/>
          </a:p>
        </p:txBody>
      </p:sp>
      <p:sp>
        <p:nvSpPr>
          <p:cNvPr id="147" name="Shape 147"/>
          <p:cNvSpPr txBox="1"/>
          <p:nvPr/>
        </p:nvSpPr>
        <p:spPr>
          <a:xfrm>
            <a:off x="0" y="3088125"/>
            <a:ext cx="1498800" cy="11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t>🏠</a:t>
            </a:r>
            <a:endParaRPr sz="7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Shape 152"/>
          <p:cNvPicPr preferRelativeResize="0"/>
          <p:nvPr/>
        </p:nvPicPr>
        <p:blipFill>
          <a:blip r:embed="rId3">
            <a:alphaModFix/>
          </a:blip>
          <a:stretch>
            <a:fillRect/>
          </a:stretch>
        </p:blipFill>
        <p:spPr>
          <a:xfrm>
            <a:off x="152400" y="283363"/>
            <a:ext cx="8839199" cy="45767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475825" y="152400"/>
            <a:ext cx="3795315" cy="4838701"/>
          </a:xfrm>
          <a:prstGeom prst="rect">
            <a:avLst/>
          </a:prstGeom>
          <a:noFill/>
          <a:ln>
            <a:noFill/>
          </a:ln>
        </p:spPr>
      </p:pic>
      <p:pic>
        <p:nvPicPr>
          <p:cNvPr id="158" name="Shape 158"/>
          <p:cNvPicPr preferRelativeResize="0"/>
          <p:nvPr/>
        </p:nvPicPr>
        <p:blipFill>
          <a:blip r:embed="rId4">
            <a:alphaModFix/>
          </a:blip>
          <a:stretch>
            <a:fillRect/>
          </a:stretch>
        </p:blipFill>
        <p:spPr>
          <a:xfrm>
            <a:off x="4893940" y="152400"/>
            <a:ext cx="3749392"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1304850"/>
            <a:ext cx="8520600" cy="1538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5500" u="sng">
                <a:solidFill>
                  <a:schemeClr val="hlink"/>
                </a:solidFill>
                <a:hlinkClick r:id="rId3"/>
              </a:rPr>
              <a:t>presidency.ucsb.edu/satradio.php</a:t>
            </a:r>
            <a:endParaRPr sz="5500"/>
          </a:p>
        </p:txBody>
      </p:sp>
      <p:sp>
        <p:nvSpPr>
          <p:cNvPr id="164" name="Shape 164"/>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